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tif" ContentType="image/tiff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7" r:id="rId2"/>
    <p:sldId id="262" r:id="rId3"/>
    <p:sldId id="263" r:id="rId4"/>
    <p:sldId id="264" r:id="rId5"/>
    <p:sldId id="260" r:id="rId6"/>
    <p:sldId id="261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00FF0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36" d="100"/>
          <a:sy n="136" d="100"/>
        </p:scale>
        <p:origin x="-13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B36F0D-B3E7-1048-AE7D-E19B9595E882}" type="datetimeFigureOut">
              <a:rPr lang="en-US" smtClean="0"/>
              <a:t>11/16/14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EFF73-1515-AF42-AA30-FD6A04ABD4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069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6D2B8-0F9F-EC44-B9EB-1A6B4379E8A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820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Hypothesis: systems</a:t>
            </a:r>
            <a:r>
              <a:rPr lang="nl-NL" baseline="0" dirty="0" smtClean="0"/>
              <a:t> properties such as fidelity and speed arise from component and </a:t>
            </a:r>
            <a:r>
              <a:rPr lang="nl-NL" baseline="0" smtClean="0"/>
              <a:t>substrate inter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0C5F1-181D-4E4B-9616-90EEBF7387CA}" type="slidenum">
              <a:rPr lang="nl-NL" smtClean="0"/>
              <a:pPr/>
              <a:t>3</a:t>
            </a:fld>
            <a:endParaRPr lang="nl-NL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Fit looks good – parameters are identifiable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E2E0D-55BE-1B42-86BF-E1E9093852D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441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But then – what does control the rate of repair…?</a:t>
            </a:r>
          </a:p>
          <a:p>
            <a:r>
              <a:rPr lang="en-GB" dirty="0" smtClean="0"/>
              <a:t>We</a:t>
            </a:r>
            <a:r>
              <a:rPr lang="en-GB" baseline="0" dirty="0" smtClean="0"/>
              <a:t> asked – Can we simulate a random cell that matched the measured data?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230B2-54B0-A641-98FF-2F80AED6C85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083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EFF73-1515-AF42-AA30-FD6A04ABD42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0830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741E9-FD1E-D048-B376-447D7AABA03E}" type="datetimeFigureOut">
              <a:rPr lang="en-US" smtClean="0"/>
              <a:t>11/16/14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6D600-D1AB-4D43-9B92-F77A9DED10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4462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741E9-FD1E-D048-B376-447D7AABA03E}" type="datetimeFigureOut">
              <a:rPr lang="en-US" smtClean="0"/>
              <a:t>11/16/14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6D600-D1AB-4D43-9B92-F77A9DED10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3163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741E9-FD1E-D048-B376-447D7AABA03E}" type="datetimeFigureOut">
              <a:rPr lang="en-US" smtClean="0"/>
              <a:t>11/16/14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6D600-D1AB-4D43-9B92-F77A9DED10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5067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741E9-FD1E-D048-B376-447D7AABA03E}" type="datetimeFigureOut">
              <a:rPr lang="en-US" smtClean="0"/>
              <a:t>11/16/14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6D600-D1AB-4D43-9B92-F77A9DED10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2804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741E9-FD1E-D048-B376-447D7AABA03E}" type="datetimeFigureOut">
              <a:rPr lang="en-US" smtClean="0"/>
              <a:t>11/16/14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6D600-D1AB-4D43-9B92-F77A9DED10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668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741E9-FD1E-D048-B376-447D7AABA03E}" type="datetimeFigureOut">
              <a:rPr lang="en-US" smtClean="0"/>
              <a:t>11/16/14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6D600-D1AB-4D43-9B92-F77A9DED10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7009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741E9-FD1E-D048-B376-447D7AABA03E}" type="datetimeFigureOut">
              <a:rPr lang="en-US" smtClean="0"/>
              <a:t>11/16/14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6D600-D1AB-4D43-9B92-F77A9DED10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4929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741E9-FD1E-D048-B376-447D7AABA03E}" type="datetimeFigureOut">
              <a:rPr lang="en-US" smtClean="0"/>
              <a:t>11/16/14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6D600-D1AB-4D43-9B92-F77A9DED10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885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741E9-FD1E-D048-B376-447D7AABA03E}" type="datetimeFigureOut">
              <a:rPr lang="en-US" smtClean="0"/>
              <a:t>11/16/14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6D600-D1AB-4D43-9B92-F77A9DED10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7008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741E9-FD1E-D048-B376-447D7AABA03E}" type="datetimeFigureOut">
              <a:rPr lang="en-US" smtClean="0"/>
              <a:t>11/16/14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6D600-D1AB-4D43-9B92-F77A9DED10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6192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741E9-FD1E-D048-B376-447D7AABA03E}" type="datetimeFigureOut">
              <a:rPr lang="en-US" smtClean="0"/>
              <a:t>11/16/14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6D600-D1AB-4D43-9B92-F77A9DED10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74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F741E9-FD1E-D048-B376-447D7AABA03E}" type="datetimeFigureOut">
              <a:rPr lang="en-US" smtClean="0"/>
              <a:t>11/16/14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F6D600-D1AB-4D43-9B92-F77A9DED10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7399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Relationship Id="rId3" Type="http://schemas.openxmlformats.org/officeDocument/2006/relationships/image" Target="../media/image3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5" Type="http://schemas.openxmlformats.org/officeDocument/2006/relationships/image" Target="../media/image35.emf"/><Relationship Id="rId6" Type="http://schemas.openxmlformats.org/officeDocument/2006/relationships/image" Target="../media/image36.emf"/><Relationship Id="rId7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5" Type="http://schemas.openxmlformats.org/officeDocument/2006/relationships/image" Target="../media/image41.emf"/><Relationship Id="rId6" Type="http://schemas.openxmlformats.org/officeDocument/2006/relationships/image" Target="../media/image42.emf"/><Relationship Id="rId7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t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"/><Relationship Id="rId4" Type="http://schemas.openxmlformats.org/officeDocument/2006/relationships/image" Target="../media/image28.t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685800" y="1713425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US" sz="3800" b="1" dirty="0" smtClean="0">
                <a:solidFill>
                  <a:srgbClr val="1F497D"/>
                </a:solidFill>
              </a:rPr>
              <a:t>Co-regulation </a:t>
            </a:r>
            <a:br>
              <a:rPr lang="en-US" sz="3800" b="1" dirty="0" smtClean="0">
                <a:solidFill>
                  <a:srgbClr val="1F497D"/>
                </a:solidFill>
              </a:rPr>
            </a:br>
            <a:r>
              <a:rPr lang="en-US" sz="3800" b="1" dirty="0" smtClean="0">
                <a:solidFill>
                  <a:srgbClr val="1F497D"/>
                </a:solidFill>
              </a:rPr>
              <a:t>of NER repair factor expression</a:t>
            </a:r>
            <a:endParaRPr lang="en-GB" sz="3800" dirty="0">
              <a:solidFill>
                <a:srgbClr val="1F497D"/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-203948" y="3592917"/>
            <a:ext cx="8662147" cy="1752600"/>
          </a:xfrm>
        </p:spPr>
        <p:txBody>
          <a:bodyPr>
            <a:normAutofit/>
          </a:bodyPr>
          <a:lstStyle/>
          <a:p>
            <a:pPr algn="r"/>
            <a:r>
              <a:rPr lang="en-GB" sz="2400" dirty="0" smtClean="0"/>
              <a:t>Tim Heinemann</a:t>
            </a:r>
          </a:p>
          <a:p>
            <a:pPr algn="r"/>
            <a:r>
              <a:rPr lang="en-GB" sz="2400" dirty="0" smtClean="0"/>
              <a:t>Third TAC meeting	</a:t>
            </a:r>
          </a:p>
          <a:p>
            <a:pPr algn="r"/>
            <a:r>
              <a:rPr lang="en-GB" sz="2400" dirty="0" smtClean="0"/>
              <a:t>17.11.2014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864999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099395" y="1825968"/>
            <a:ext cx="5278126" cy="3600000"/>
            <a:chOff x="-322256" y="3363871"/>
            <a:chExt cx="5278126" cy="3600000"/>
          </a:xfrm>
        </p:grpSpPr>
        <p:pic>
          <p:nvPicPr>
            <p:cNvPr id="4" name="Picture 3" descr="figureTAC_2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64" t="5390" r="46300" b="66143"/>
            <a:stretch/>
          </p:blipFill>
          <p:spPr>
            <a:xfrm>
              <a:off x="-322256" y="3363871"/>
              <a:ext cx="5278126" cy="36000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504462" y="5011388"/>
              <a:ext cx="1277301" cy="1054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2068760" y="4435369"/>
              <a:ext cx="1077970" cy="710796"/>
            </a:xfrm>
            <a:prstGeom prst="straightConnector1">
              <a:avLst/>
            </a:prstGeom>
            <a:ln w="28575" cmpd="sng">
              <a:solidFill>
                <a:schemeClr val="accent2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670817" y="3859836"/>
              <a:ext cx="185989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</a:rPr>
                <a:t>Natural variability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2504462" y="4660597"/>
              <a:ext cx="176210" cy="302707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396329" y="5011388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</a:rPr>
                <a:t>Measurement error</a:t>
              </a:r>
              <a:endParaRPr lang="en-US" dirty="0">
                <a:solidFill>
                  <a:srgbClr val="1F497D"/>
                </a:solidFill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49" y="2168262"/>
            <a:ext cx="3849166" cy="2880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64849" y="261786"/>
            <a:ext cx="7957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1F497D"/>
                </a:solidFill>
              </a:rPr>
              <a:t>Measurement error smaller than natural variability</a:t>
            </a:r>
            <a:endParaRPr lang="en-GB" sz="2400" b="1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021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paXpa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784" y="4157899"/>
            <a:ext cx="2582830" cy="2160000"/>
          </a:xfrm>
          <a:prstGeom prst="rect">
            <a:avLst/>
          </a:prstGeom>
        </p:spPr>
      </p:pic>
      <p:pic>
        <p:nvPicPr>
          <p:cNvPr id="5" name="Picture 4" descr="XpcRpa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20" y="1229418"/>
            <a:ext cx="2659245" cy="2160000"/>
          </a:xfrm>
          <a:prstGeom prst="rect">
            <a:avLst/>
          </a:prstGeom>
        </p:spPr>
      </p:pic>
      <p:pic>
        <p:nvPicPr>
          <p:cNvPr id="6" name="Picture 5" descr="XpcXpb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052" y="1229418"/>
            <a:ext cx="2659245" cy="2160000"/>
          </a:xfrm>
          <a:prstGeom prst="rect">
            <a:avLst/>
          </a:prstGeom>
        </p:spPr>
      </p:pic>
      <p:pic>
        <p:nvPicPr>
          <p:cNvPr id="7" name="Picture 6" descr="XpcXpf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784" y="1229418"/>
            <a:ext cx="2659245" cy="2160000"/>
          </a:xfrm>
          <a:prstGeom prst="rect">
            <a:avLst/>
          </a:prstGeom>
        </p:spPr>
      </p:pic>
      <p:pic>
        <p:nvPicPr>
          <p:cNvPr id="8" name="Picture 7" descr="XpfXpa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844" y="4157899"/>
            <a:ext cx="2659245" cy="2160000"/>
          </a:xfrm>
          <a:prstGeom prst="rect">
            <a:avLst/>
          </a:prstGeom>
        </p:spPr>
      </p:pic>
      <p:pic>
        <p:nvPicPr>
          <p:cNvPr id="9" name="Picture 8" descr="XpfXpb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20" y="4157899"/>
            <a:ext cx="2582830" cy="216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4849" y="261786"/>
            <a:ext cx="7957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1F497D"/>
                </a:solidFill>
              </a:rPr>
              <a:t>NER factors are strongly positively correlated</a:t>
            </a:r>
            <a:endParaRPr lang="en-GB" sz="2400" b="1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749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784" y="4157899"/>
            <a:ext cx="2582830" cy="2159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97" y="1229418"/>
            <a:ext cx="2618490" cy="216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259" y="1229418"/>
            <a:ext cx="2582830" cy="21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784" y="1229418"/>
            <a:ext cx="2659245" cy="21599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844" y="4157899"/>
            <a:ext cx="2659245" cy="21599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20" y="4170531"/>
            <a:ext cx="2582830" cy="21347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4849" y="261786"/>
            <a:ext cx="7957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1F497D"/>
                </a:solidFill>
              </a:rPr>
              <a:t>Cross-correlation is repair independent</a:t>
            </a:r>
            <a:endParaRPr lang="en-GB" sz="2400" b="1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429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052958" y="562834"/>
            <a:ext cx="7038085" cy="5976674"/>
            <a:chOff x="1121678" y="881326"/>
            <a:chExt cx="7038085" cy="5976674"/>
          </a:xfrm>
        </p:grpSpPr>
        <p:pic>
          <p:nvPicPr>
            <p:cNvPr id="4" name="Picture 3" descr="Screen Shot 2014-11-16 at 2.10.02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678" y="881326"/>
              <a:ext cx="7038085" cy="5976674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121678" y="881326"/>
              <a:ext cx="400377" cy="519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/>
            <p:cNvSpPr/>
            <p:nvPr/>
          </p:nvSpPr>
          <p:spPr>
            <a:xfrm flipH="1">
              <a:off x="4726404" y="900003"/>
              <a:ext cx="239786" cy="519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121678" y="3975371"/>
              <a:ext cx="400377" cy="519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526215" y="3881984"/>
              <a:ext cx="400377" cy="519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83590" y="6373537"/>
            <a:ext cx="4989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collaboration with </a:t>
            </a:r>
            <a:r>
              <a:rPr lang="en-US" dirty="0" smtClean="0"/>
              <a:t>Martin </a:t>
            </a:r>
            <a:r>
              <a:rPr lang="en-US" dirty="0" err="1" smtClean="0"/>
              <a:t>Teichert</a:t>
            </a:r>
            <a:r>
              <a:rPr lang="en-US" dirty="0" smtClean="0"/>
              <a:t> </a:t>
            </a:r>
            <a:r>
              <a:rPr lang="en-US" dirty="0" smtClean="0"/>
              <a:t>(AG </a:t>
            </a:r>
            <a:r>
              <a:rPr lang="en-US" dirty="0" err="1" smtClean="0"/>
              <a:t>Augustin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64849" y="261786"/>
            <a:ext cx="7957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1F497D"/>
                </a:solidFill>
              </a:rPr>
              <a:t>Reduced cross</a:t>
            </a:r>
            <a:r>
              <a:rPr lang="en-GB" sz="2400" b="1" dirty="0" smtClean="0">
                <a:solidFill>
                  <a:srgbClr val="1F497D"/>
                </a:solidFill>
              </a:rPr>
              <a:t>-</a:t>
            </a:r>
            <a:r>
              <a:rPr lang="en-GB" sz="2400" b="1" dirty="0" smtClean="0">
                <a:solidFill>
                  <a:srgbClr val="1F497D"/>
                </a:solidFill>
              </a:rPr>
              <a:t>correlation between NER factors and Ki67</a:t>
            </a:r>
            <a:endParaRPr lang="en-GB" sz="2400" b="1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952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1-16 at 2.10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691" y="882000"/>
            <a:ext cx="6466618" cy="5976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38691" y="881326"/>
            <a:ext cx="400377" cy="5194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4698040" y="882000"/>
            <a:ext cx="400377" cy="5194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360758" y="3850986"/>
            <a:ext cx="400377" cy="5194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4698040" y="3850986"/>
            <a:ext cx="400377" cy="5194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364849" y="261786"/>
            <a:ext cx="7957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1F497D"/>
                </a:solidFill>
              </a:rPr>
              <a:t>Positive correlation between cell cycle and NER factor expression</a:t>
            </a:r>
            <a:endParaRPr lang="en-GB" sz="2400" b="1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079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5688" y="261786"/>
            <a:ext cx="7957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solidFill>
                  <a:srgbClr val="1F497D"/>
                </a:solidFill>
              </a:rPr>
              <a:t>Conclusions</a:t>
            </a:r>
            <a:endParaRPr lang="en-GB" sz="2800" b="1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70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288925" y="431006"/>
            <a:ext cx="89281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1F497D"/>
                </a:solidFill>
              </a:rPr>
              <a:t>P</a:t>
            </a:r>
            <a:r>
              <a:rPr lang="en-US" sz="2400" b="1" dirty="0" smtClean="0">
                <a:solidFill>
                  <a:srgbClr val="1F497D"/>
                </a:solidFill>
              </a:rPr>
              <a:t>roperties </a:t>
            </a:r>
            <a:r>
              <a:rPr lang="en-US" sz="2400" b="1" dirty="0">
                <a:solidFill>
                  <a:srgbClr val="1F497D"/>
                </a:solidFill>
              </a:rPr>
              <a:t>of chromatin-associated processes</a:t>
            </a:r>
            <a:endParaRPr lang="en-GB" sz="2400" dirty="0">
              <a:solidFill>
                <a:srgbClr val="1F497D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50430" y="1829508"/>
            <a:ext cx="7825258" cy="3844925"/>
            <a:chOff x="850430" y="2420938"/>
            <a:chExt cx="7825258" cy="3844925"/>
          </a:xfrm>
        </p:grpSpPr>
        <p:pic>
          <p:nvPicPr>
            <p:cNvPr id="39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144" y="3056135"/>
              <a:ext cx="1219200" cy="121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7" name="Rounded Rectangle 46"/>
            <p:cNvSpPr/>
            <p:nvPr/>
          </p:nvSpPr>
          <p:spPr>
            <a:xfrm>
              <a:off x="2627313" y="2420938"/>
              <a:ext cx="3673475" cy="216058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grpSp>
          <p:nvGrpSpPr>
            <p:cNvPr id="2" name="Group 31"/>
            <p:cNvGrpSpPr>
              <a:grpSpLocks/>
            </p:cNvGrpSpPr>
            <p:nvPr/>
          </p:nvGrpSpPr>
          <p:grpSpPr bwMode="auto">
            <a:xfrm>
              <a:off x="3673475" y="3898900"/>
              <a:ext cx="1800225" cy="215900"/>
              <a:chOff x="3491880" y="3395091"/>
              <a:chExt cx="1800200" cy="216024"/>
            </a:xfrm>
          </p:grpSpPr>
          <p:cxnSp>
            <p:nvCxnSpPr>
              <p:cNvPr id="50" name="Straight Connector 49"/>
              <p:cNvCxnSpPr/>
              <p:nvPr/>
            </p:nvCxnSpPr>
            <p:spPr>
              <a:xfrm>
                <a:off x="3491880" y="3428448"/>
                <a:ext cx="1800200" cy="0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3491880" y="3580936"/>
                <a:ext cx="1800200" cy="0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3563317" y="3428448"/>
                <a:ext cx="0" cy="152488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3636341" y="3428448"/>
                <a:ext cx="0" cy="152488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3852238" y="3428448"/>
                <a:ext cx="0" cy="152488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3779214" y="3428448"/>
                <a:ext cx="0" cy="152488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3707777" y="3428448"/>
                <a:ext cx="0" cy="152488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3923674" y="3428448"/>
                <a:ext cx="0" cy="152488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Rectangle 57"/>
              <p:cNvSpPr/>
              <p:nvPr/>
            </p:nvSpPr>
            <p:spPr>
              <a:xfrm>
                <a:off x="4068135" y="3395091"/>
                <a:ext cx="503230" cy="21602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/>
              </a:p>
            </p:txBody>
          </p:sp>
          <p:cxnSp>
            <p:nvCxnSpPr>
              <p:cNvPr id="59" name="Straight Connector 58"/>
              <p:cNvCxnSpPr/>
              <p:nvPr/>
            </p:nvCxnSpPr>
            <p:spPr>
              <a:xfrm>
                <a:off x="5004747" y="3428448"/>
                <a:ext cx="0" cy="152488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4931723" y="3428448"/>
                <a:ext cx="0" cy="152488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>
                <a:off x="4860286" y="3428448"/>
                <a:ext cx="0" cy="152488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>
                <a:off x="5076183" y="3428448"/>
                <a:ext cx="0" cy="152488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5147620" y="3428448"/>
                <a:ext cx="0" cy="152488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5220644" y="3428448"/>
                <a:ext cx="0" cy="152488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4004636" y="3428448"/>
                <a:ext cx="0" cy="152488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4787262" y="3428448"/>
                <a:ext cx="0" cy="152488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4715826" y="3428448"/>
                <a:ext cx="0" cy="152488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4644389" y="3428448"/>
                <a:ext cx="0" cy="152488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Right Arrow 68"/>
            <p:cNvSpPr/>
            <p:nvPr/>
          </p:nvSpPr>
          <p:spPr>
            <a:xfrm rot="2700000">
              <a:off x="3403600" y="3409950"/>
              <a:ext cx="647700" cy="2159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70" name="Right Arrow 69"/>
            <p:cNvSpPr/>
            <p:nvPr/>
          </p:nvSpPr>
          <p:spPr>
            <a:xfrm>
              <a:off x="4176713" y="3608388"/>
              <a:ext cx="647700" cy="2159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71" name="Right Arrow 70"/>
            <p:cNvSpPr/>
            <p:nvPr/>
          </p:nvSpPr>
          <p:spPr>
            <a:xfrm rot="18900000">
              <a:off x="4949825" y="3409950"/>
              <a:ext cx="649288" cy="2159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3080" name="TextBox 35"/>
            <p:cNvSpPr txBox="1">
              <a:spLocks noChangeArrowheads="1"/>
            </p:cNvSpPr>
            <p:nvPr/>
          </p:nvSpPr>
          <p:spPr bwMode="auto">
            <a:xfrm>
              <a:off x="2771775" y="2843213"/>
              <a:ext cx="1260475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/>
                <a:t>Initiation</a:t>
              </a:r>
              <a:endParaRPr lang="en-GB" b="1"/>
            </a:p>
          </p:txBody>
        </p:sp>
        <p:sp>
          <p:nvSpPr>
            <p:cNvPr id="3081" name="TextBox 36"/>
            <p:cNvSpPr txBox="1">
              <a:spLocks noChangeArrowheads="1"/>
            </p:cNvSpPr>
            <p:nvPr/>
          </p:nvSpPr>
          <p:spPr bwMode="auto">
            <a:xfrm>
              <a:off x="3924300" y="3248025"/>
              <a:ext cx="1260475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/>
                <a:t>Process</a:t>
              </a:r>
              <a:endParaRPr lang="en-GB" b="1"/>
            </a:p>
          </p:txBody>
        </p:sp>
        <p:sp>
          <p:nvSpPr>
            <p:cNvPr id="3082" name="TextBox 37"/>
            <p:cNvSpPr txBox="1">
              <a:spLocks noChangeArrowheads="1"/>
            </p:cNvSpPr>
            <p:nvPr/>
          </p:nvSpPr>
          <p:spPr bwMode="auto">
            <a:xfrm>
              <a:off x="4787900" y="2843213"/>
              <a:ext cx="1693863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/>
                <a:t>Termination</a:t>
              </a:r>
              <a:endParaRPr lang="en-GB" b="1"/>
            </a:p>
          </p:txBody>
        </p:sp>
        <p:pic>
          <p:nvPicPr>
            <p:cNvPr id="3084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665913" y="3035300"/>
              <a:ext cx="1219200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085" name="TextBox 39"/>
            <p:cNvSpPr txBox="1">
              <a:spLocks noChangeArrowheads="1"/>
            </p:cNvSpPr>
            <p:nvPr/>
          </p:nvSpPr>
          <p:spPr bwMode="auto">
            <a:xfrm>
              <a:off x="971550" y="4043363"/>
              <a:ext cx="719138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 b="1">
                  <a:solidFill>
                    <a:srgbClr val="FF0000"/>
                  </a:solidFill>
                </a:rPr>
                <a:t>DNA</a:t>
              </a:r>
              <a:endParaRPr lang="en-GB" sz="1200" b="1">
                <a:solidFill>
                  <a:srgbClr val="FF0000"/>
                </a:solidFill>
              </a:endParaRPr>
            </a:p>
          </p:txBody>
        </p:sp>
        <p:sp>
          <p:nvSpPr>
            <p:cNvPr id="3086" name="TextBox 46"/>
            <p:cNvSpPr txBox="1">
              <a:spLocks noChangeArrowheads="1"/>
            </p:cNvSpPr>
            <p:nvPr/>
          </p:nvSpPr>
          <p:spPr bwMode="auto">
            <a:xfrm>
              <a:off x="6588125" y="4043363"/>
              <a:ext cx="72072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 b="1">
                  <a:solidFill>
                    <a:srgbClr val="FFFF00"/>
                  </a:solidFill>
                </a:rPr>
                <a:t>RNA</a:t>
              </a:r>
              <a:endParaRPr lang="en-GB" sz="1200" b="1">
                <a:solidFill>
                  <a:srgbClr val="FFFF00"/>
                </a:solidFill>
              </a:endParaRPr>
            </a:p>
          </p:txBody>
        </p:sp>
        <p:pic>
          <p:nvPicPr>
            <p:cNvPr id="3087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954301" y="4971588"/>
              <a:ext cx="1219200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0" name="TextBox 79"/>
            <p:cNvSpPr txBox="1"/>
            <p:nvPr/>
          </p:nvSpPr>
          <p:spPr>
            <a:xfrm>
              <a:off x="3876675" y="5989638"/>
              <a:ext cx="719138" cy="2762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2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Protein</a:t>
              </a:r>
              <a:endParaRPr lang="en-GB" sz="12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089" name="TextBox 80"/>
            <p:cNvSpPr txBox="1">
              <a:spLocks noChangeArrowheads="1"/>
            </p:cNvSpPr>
            <p:nvPr/>
          </p:nvSpPr>
          <p:spPr bwMode="auto">
            <a:xfrm>
              <a:off x="850430" y="2674938"/>
              <a:ext cx="2303463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olidFill>
                    <a:srgbClr val="1F497D"/>
                  </a:solidFill>
                </a:rPr>
                <a:t>DNA replication</a:t>
              </a:r>
              <a:endParaRPr lang="en-GB" b="1" dirty="0">
                <a:solidFill>
                  <a:srgbClr val="1F497D"/>
                </a:solidFill>
              </a:endParaRPr>
            </a:p>
          </p:txBody>
        </p:sp>
        <p:sp>
          <p:nvSpPr>
            <p:cNvPr id="3090" name="TextBox 81"/>
            <p:cNvSpPr txBox="1">
              <a:spLocks noChangeArrowheads="1"/>
            </p:cNvSpPr>
            <p:nvPr/>
          </p:nvSpPr>
          <p:spPr bwMode="auto">
            <a:xfrm>
              <a:off x="6372225" y="2665413"/>
              <a:ext cx="2303463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olidFill>
                    <a:srgbClr val="1F497D"/>
                  </a:solidFill>
                </a:rPr>
                <a:t>RNA transcription</a:t>
              </a:r>
              <a:endParaRPr lang="en-GB" b="1" dirty="0">
                <a:solidFill>
                  <a:srgbClr val="1F497D"/>
                </a:solidFill>
              </a:endParaRPr>
            </a:p>
          </p:txBody>
        </p:sp>
        <p:sp>
          <p:nvSpPr>
            <p:cNvPr id="3091" name="TextBox 82"/>
            <p:cNvSpPr txBox="1">
              <a:spLocks noChangeArrowheads="1"/>
            </p:cNvSpPr>
            <p:nvPr/>
          </p:nvSpPr>
          <p:spPr bwMode="auto">
            <a:xfrm>
              <a:off x="3768067" y="4643438"/>
              <a:ext cx="230505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olidFill>
                    <a:srgbClr val="1F497D"/>
                  </a:solidFill>
                </a:rPr>
                <a:t>DNA repair etc.</a:t>
              </a:r>
              <a:endParaRPr lang="en-GB" b="1" dirty="0">
                <a:solidFill>
                  <a:srgbClr val="1F497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9255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567108" y="717217"/>
            <a:ext cx="89281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1F497D"/>
                </a:solidFill>
              </a:rPr>
              <a:t>P</a:t>
            </a:r>
            <a:r>
              <a:rPr lang="en-US" sz="2400" b="1" dirty="0" smtClean="0">
                <a:solidFill>
                  <a:srgbClr val="1F497D"/>
                </a:solidFill>
              </a:rPr>
              <a:t>roperties </a:t>
            </a:r>
            <a:r>
              <a:rPr lang="en-US" sz="2400" b="1" dirty="0">
                <a:solidFill>
                  <a:srgbClr val="1F497D"/>
                </a:solidFill>
              </a:rPr>
              <a:t>of chromatin-associated processes</a:t>
            </a:r>
            <a:endParaRPr lang="en-GB" sz="2400" dirty="0">
              <a:solidFill>
                <a:srgbClr val="1F497D"/>
              </a:solidFill>
            </a:endParaRPr>
          </a:p>
        </p:txBody>
      </p:sp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3492500" y="3790950"/>
            <a:ext cx="1800225" cy="215900"/>
            <a:chOff x="3491880" y="3395091"/>
            <a:chExt cx="1800200" cy="216024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3491880" y="3428448"/>
              <a:ext cx="1800200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491880" y="3580936"/>
              <a:ext cx="1800200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563317" y="3428448"/>
              <a:ext cx="0" cy="15248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636341" y="3428448"/>
              <a:ext cx="0" cy="15248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3852238" y="3428448"/>
              <a:ext cx="0" cy="15248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3779214" y="3428448"/>
              <a:ext cx="0" cy="15248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707777" y="3428448"/>
              <a:ext cx="0" cy="15248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3923674" y="3428448"/>
              <a:ext cx="0" cy="15248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tangle 84"/>
            <p:cNvSpPr/>
            <p:nvPr/>
          </p:nvSpPr>
          <p:spPr>
            <a:xfrm>
              <a:off x="4068135" y="3395091"/>
              <a:ext cx="50323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cxnSp>
          <p:nvCxnSpPr>
            <p:cNvPr id="86" name="Straight Connector 85"/>
            <p:cNvCxnSpPr/>
            <p:nvPr/>
          </p:nvCxnSpPr>
          <p:spPr>
            <a:xfrm>
              <a:off x="5004747" y="3428448"/>
              <a:ext cx="0" cy="15248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4931723" y="3428448"/>
              <a:ext cx="0" cy="15248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4860286" y="3428448"/>
              <a:ext cx="0" cy="15248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076183" y="3428448"/>
              <a:ext cx="0" cy="15248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147620" y="3428448"/>
              <a:ext cx="0" cy="15248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220644" y="3428448"/>
              <a:ext cx="0" cy="15248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4004636" y="3428448"/>
              <a:ext cx="0" cy="15248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4787262" y="3428448"/>
              <a:ext cx="0" cy="15248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4715826" y="3428448"/>
              <a:ext cx="0" cy="15248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4644389" y="3428448"/>
              <a:ext cx="0" cy="15248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Left-Right Arrow 95"/>
          <p:cNvSpPr/>
          <p:nvPr/>
        </p:nvSpPr>
        <p:spPr>
          <a:xfrm rot="2700000">
            <a:off x="4426744" y="4153694"/>
            <a:ext cx="503238" cy="215900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97" name="Left-Right Arrow 96"/>
          <p:cNvSpPr/>
          <p:nvPr/>
        </p:nvSpPr>
        <p:spPr>
          <a:xfrm rot="8100000">
            <a:off x="3709988" y="4157663"/>
            <a:ext cx="503237" cy="215900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98" name="Left-Right Arrow 97"/>
          <p:cNvSpPr/>
          <p:nvPr/>
        </p:nvSpPr>
        <p:spPr>
          <a:xfrm rot="8100000">
            <a:off x="4425950" y="3424238"/>
            <a:ext cx="503238" cy="215900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99" name="Left-Right Arrow 98"/>
          <p:cNvSpPr/>
          <p:nvPr/>
        </p:nvSpPr>
        <p:spPr>
          <a:xfrm rot="2700000">
            <a:off x="3710781" y="3428207"/>
            <a:ext cx="503237" cy="215900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4112" name="TextBox 105"/>
          <p:cNvSpPr txBox="1">
            <a:spLocks noChangeArrowheads="1"/>
          </p:cNvSpPr>
          <p:nvPr/>
        </p:nvSpPr>
        <p:spPr bwMode="auto">
          <a:xfrm>
            <a:off x="3276600" y="2044075"/>
            <a:ext cx="251936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1F497D"/>
                </a:solidFill>
              </a:rPr>
              <a:t>Dynamic Exchange</a:t>
            </a:r>
            <a:endParaRPr lang="en-GB" b="1">
              <a:solidFill>
                <a:srgbClr val="1F497D"/>
              </a:solidFill>
            </a:endParaRPr>
          </a:p>
        </p:txBody>
      </p:sp>
      <p:cxnSp>
        <p:nvCxnSpPr>
          <p:cNvPr id="121" name="Straight Connector 120"/>
          <p:cNvCxnSpPr/>
          <p:nvPr/>
        </p:nvCxnSpPr>
        <p:spPr bwMode="auto">
          <a:xfrm>
            <a:off x="684213" y="3824288"/>
            <a:ext cx="1800225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 bwMode="auto">
          <a:xfrm>
            <a:off x="684213" y="3976688"/>
            <a:ext cx="1800225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 bwMode="auto">
          <a:xfrm>
            <a:off x="755650" y="3824288"/>
            <a:ext cx="0" cy="1524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 bwMode="auto">
          <a:xfrm>
            <a:off x="828675" y="3824288"/>
            <a:ext cx="0" cy="1524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 bwMode="auto">
          <a:xfrm>
            <a:off x="1044575" y="3824288"/>
            <a:ext cx="0" cy="1524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 bwMode="auto">
          <a:xfrm>
            <a:off x="971550" y="3824288"/>
            <a:ext cx="0" cy="1524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 bwMode="auto">
          <a:xfrm>
            <a:off x="900113" y="3824288"/>
            <a:ext cx="0" cy="1524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 bwMode="auto">
          <a:xfrm>
            <a:off x="1116013" y="3824288"/>
            <a:ext cx="0" cy="1524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/>
          <p:cNvSpPr/>
          <p:nvPr/>
        </p:nvSpPr>
        <p:spPr bwMode="auto">
          <a:xfrm>
            <a:off x="1260475" y="3790950"/>
            <a:ext cx="503238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cxnSp>
        <p:nvCxnSpPr>
          <p:cNvPr id="130" name="Straight Connector 129"/>
          <p:cNvCxnSpPr/>
          <p:nvPr/>
        </p:nvCxnSpPr>
        <p:spPr bwMode="auto">
          <a:xfrm>
            <a:off x="2197100" y="3824288"/>
            <a:ext cx="0" cy="1524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 bwMode="auto">
          <a:xfrm>
            <a:off x="2124075" y="3824288"/>
            <a:ext cx="0" cy="1524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 bwMode="auto">
          <a:xfrm>
            <a:off x="2052638" y="3824288"/>
            <a:ext cx="0" cy="1524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 bwMode="auto">
          <a:xfrm>
            <a:off x="2268538" y="3824288"/>
            <a:ext cx="0" cy="1524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 bwMode="auto">
          <a:xfrm>
            <a:off x="2339975" y="3824288"/>
            <a:ext cx="0" cy="1524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 bwMode="auto">
          <a:xfrm>
            <a:off x="2413000" y="3824288"/>
            <a:ext cx="0" cy="1524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 bwMode="auto">
          <a:xfrm>
            <a:off x="1196975" y="3824288"/>
            <a:ext cx="0" cy="1524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 bwMode="auto">
          <a:xfrm>
            <a:off x="1979613" y="3824288"/>
            <a:ext cx="0" cy="1524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 bwMode="auto">
          <a:xfrm>
            <a:off x="1908175" y="3824288"/>
            <a:ext cx="0" cy="1524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 bwMode="auto">
          <a:xfrm>
            <a:off x="1836738" y="3824288"/>
            <a:ext cx="0" cy="1524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4" name="TextBox 139"/>
          <p:cNvSpPr txBox="1">
            <a:spLocks noChangeArrowheads="1"/>
          </p:cNvSpPr>
          <p:nvPr/>
        </p:nvSpPr>
        <p:spPr bwMode="auto">
          <a:xfrm>
            <a:off x="611188" y="2044075"/>
            <a:ext cx="20415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1F497D"/>
                </a:solidFill>
              </a:rPr>
              <a:t>Multi-protein</a:t>
            </a:r>
            <a:endParaRPr lang="en-GB" b="1" dirty="0">
              <a:solidFill>
                <a:srgbClr val="1F497D"/>
              </a:solidFill>
            </a:endParaRPr>
          </a:p>
        </p:txBody>
      </p:sp>
      <p:grpSp>
        <p:nvGrpSpPr>
          <p:cNvPr id="9" name="Group 31"/>
          <p:cNvGrpSpPr>
            <a:grpSpLocks/>
          </p:cNvGrpSpPr>
          <p:nvPr/>
        </p:nvGrpSpPr>
        <p:grpSpPr bwMode="auto">
          <a:xfrm>
            <a:off x="6443663" y="3790950"/>
            <a:ext cx="1800225" cy="215900"/>
            <a:chOff x="3491880" y="3395091"/>
            <a:chExt cx="1800200" cy="216024"/>
          </a:xfrm>
        </p:grpSpPr>
        <p:cxnSp>
          <p:nvCxnSpPr>
            <p:cNvPr id="155" name="Straight Connector 154"/>
            <p:cNvCxnSpPr/>
            <p:nvPr/>
          </p:nvCxnSpPr>
          <p:spPr>
            <a:xfrm>
              <a:off x="3491880" y="3428448"/>
              <a:ext cx="1800200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>
              <a:off x="3491880" y="3580936"/>
              <a:ext cx="1800200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>
              <a:off x="3563316" y="3428448"/>
              <a:ext cx="0" cy="15248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>
              <a:off x="3636340" y="3428448"/>
              <a:ext cx="0" cy="15248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3852237" y="3428448"/>
              <a:ext cx="0" cy="15248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3779213" y="3428448"/>
              <a:ext cx="0" cy="15248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>
              <a:off x="3707777" y="3428448"/>
              <a:ext cx="0" cy="15248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>
              <a:off x="3923674" y="3428448"/>
              <a:ext cx="0" cy="15248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Rectangle 162"/>
            <p:cNvSpPr/>
            <p:nvPr/>
          </p:nvSpPr>
          <p:spPr>
            <a:xfrm>
              <a:off x="4068134" y="3395091"/>
              <a:ext cx="503231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cxnSp>
          <p:nvCxnSpPr>
            <p:cNvPr id="164" name="Straight Connector 163"/>
            <p:cNvCxnSpPr/>
            <p:nvPr/>
          </p:nvCxnSpPr>
          <p:spPr>
            <a:xfrm>
              <a:off x="5004746" y="3428448"/>
              <a:ext cx="0" cy="15248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4931722" y="3428448"/>
              <a:ext cx="0" cy="15248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4860286" y="3428448"/>
              <a:ext cx="0" cy="15248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5076183" y="3428448"/>
              <a:ext cx="0" cy="15248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5147619" y="3428448"/>
              <a:ext cx="0" cy="15248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5220643" y="3428448"/>
              <a:ext cx="0" cy="15248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>
              <a:off x="4004635" y="3428448"/>
              <a:ext cx="0" cy="15248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>
              <a:off x="4787262" y="3428448"/>
              <a:ext cx="0" cy="15248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>
              <a:off x="4715825" y="3428448"/>
              <a:ext cx="0" cy="15248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4644389" y="3428448"/>
              <a:ext cx="0" cy="15248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7092950" y="3625850"/>
            <a:ext cx="574675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GB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ight Arrow 7"/>
          <p:cNvSpPr/>
          <p:nvPr/>
        </p:nvSpPr>
        <p:spPr>
          <a:xfrm rot="8100000">
            <a:off x="6591300" y="4151313"/>
            <a:ext cx="503238" cy="2159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cxnSp>
        <p:nvCxnSpPr>
          <p:cNvPr id="12" name="Straight Arrow Connector 11"/>
          <p:cNvCxnSpPr/>
          <p:nvPr/>
        </p:nvCxnSpPr>
        <p:spPr>
          <a:xfrm rot="18900000">
            <a:off x="6731000" y="4341813"/>
            <a:ext cx="503238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ight Arrow 174"/>
          <p:cNvSpPr/>
          <p:nvPr/>
        </p:nvSpPr>
        <p:spPr>
          <a:xfrm rot="8100000">
            <a:off x="7240588" y="3409950"/>
            <a:ext cx="503237" cy="2159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cxnSp>
        <p:nvCxnSpPr>
          <p:cNvPr id="176" name="Straight Arrow Connector 175"/>
          <p:cNvCxnSpPr/>
          <p:nvPr/>
        </p:nvCxnSpPr>
        <p:spPr>
          <a:xfrm rot="18900000">
            <a:off x="7380288" y="3600450"/>
            <a:ext cx="503237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-4187892">
            <a:off x="6595269" y="3274219"/>
            <a:ext cx="511175" cy="52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0" name="Left-Right Arrow 179"/>
          <p:cNvSpPr/>
          <p:nvPr/>
        </p:nvSpPr>
        <p:spPr>
          <a:xfrm rot="2700000">
            <a:off x="7360444" y="4134644"/>
            <a:ext cx="503238" cy="215900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4131" name="TextBox 180"/>
          <p:cNvSpPr txBox="1">
            <a:spLocks noChangeArrowheads="1"/>
          </p:cNvSpPr>
          <p:nvPr/>
        </p:nvSpPr>
        <p:spPr bwMode="auto">
          <a:xfrm>
            <a:off x="6732588" y="2044075"/>
            <a:ext cx="13684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1F497D"/>
                </a:solidFill>
              </a:rPr>
              <a:t>Specific</a:t>
            </a:r>
            <a:endParaRPr lang="en-GB" b="1">
              <a:solidFill>
                <a:srgbClr val="1F497D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1187" y="5516865"/>
            <a:ext cx="75850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How do systems properties (fidelity, speed, timing,…) arise from the interplay of many components?</a:t>
            </a:r>
            <a:endParaRPr lang="en-GB" dirty="0"/>
          </a:p>
        </p:txBody>
      </p:sp>
      <p:sp>
        <p:nvSpPr>
          <p:cNvPr id="106" name="Rectangle 105"/>
          <p:cNvSpPr/>
          <p:nvPr/>
        </p:nvSpPr>
        <p:spPr>
          <a:xfrm>
            <a:off x="623121" y="6222475"/>
            <a:ext cx="75850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Which components control these properties and define their nature?  </a:t>
            </a:r>
            <a:endParaRPr lang="en-GB" dirty="0"/>
          </a:p>
        </p:txBody>
      </p:sp>
      <p:grpSp>
        <p:nvGrpSpPr>
          <p:cNvPr id="14" name="Group 13"/>
          <p:cNvGrpSpPr/>
          <p:nvPr/>
        </p:nvGrpSpPr>
        <p:grpSpPr>
          <a:xfrm>
            <a:off x="692150" y="2697725"/>
            <a:ext cx="1952192" cy="2500362"/>
            <a:chOff x="692150" y="2697725"/>
            <a:chExt cx="1952192" cy="2500362"/>
          </a:xfrm>
        </p:grpSpPr>
        <p:sp>
          <p:nvSpPr>
            <p:cNvPr id="109" name="Oval 108"/>
            <p:cNvSpPr/>
            <p:nvPr/>
          </p:nvSpPr>
          <p:spPr bwMode="auto">
            <a:xfrm>
              <a:off x="692150" y="2740588"/>
              <a:ext cx="504825" cy="4333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10" name="Oval 109"/>
            <p:cNvSpPr/>
            <p:nvPr/>
          </p:nvSpPr>
          <p:spPr bwMode="auto">
            <a:xfrm>
              <a:off x="1916113" y="2740588"/>
              <a:ext cx="720725" cy="496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11" name="Oval 110"/>
            <p:cNvSpPr/>
            <p:nvPr/>
          </p:nvSpPr>
          <p:spPr bwMode="auto">
            <a:xfrm>
              <a:off x="763587" y="4606149"/>
              <a:ext cx="585787" cy="5286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12" name="Oval 111"/>
            <p:cNvSpPr/>
            <p:nvPr/>
          </p:nvSpPr>
          <p:spPr bwMode="auto">
            <a:xfrm>
              <a:off x="1971243" y="4590074"/>
              <a:ext cx="673099" cy="6080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13" name="TextBox 112"/>
            <p:cNvSpPr txBox="1"/>
            <p:nvPr/>
          </p:nvSpPr>
          <p:spPr bwMode="auto">
            <a:xfrm>
              <a:off x="808038" y="2697725"/>
              <a:ext cx="358775" cy="5238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</a:t>
              </a:r>
              <a:endParaRPr lang="en-GB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0" name="TextBox 139"/>
            <p:cNvSpPr txBox="1"/>
            <p:nvPr/>
          </p:nvSpPr>
          <p:spPr bwMode="auto">
            <a:xfrm>
              <a:off x="2084388" y="2712013"/>
              <a:ext cx="504825" cy="5238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</a:t>
              </a:r>
              <a:endParaRPr lang="en-GB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1" name="TextBox 140"/>
            <p:cNvSpPr txBox="1"/>
            <p:nvPr/>
          </p:nvSpPr>
          <p:spPr bwMode="auto">
            <a:xfrm>
              <a:off x="824115" y="4596224"/>
              <a:ext cx="504825" cy="5238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III</a:t>
              </a:r>
              <a:endParaRPr lang="en-GB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3" name="TextBox 142"/>
            <p:cNvSpPr txBox="1"/>
            <p:nvPr/>
          </p:nvSpPr>
          <p:spPr bwMode="auto">
            <a:xfrm>
              <a:off x="2085412" y="4612954"/>
              <a:ext cx="55892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IV</a:t>
              </a:r>
              <a:endParaRPr lang="en-GB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3340533" y="2707859"/>
            <a:ext cx="1952192" cy="2500362"/>
            <a:chOff x="692150" y="2697725"/>
            <a:chExt cx="1952192" cy="2500362"/>
          </a:xfrm>
        </p:grpSpPr>
        <p:sp>
          <p:nvSpPr>
            <p:cNvPr id="183" name="Oval 182"/>
            <p:cNvSpPr/>
            <p:nvPr/>
          </p:nvSpPr>
          <p:spPr bwMode="auto">
            <a:xfrm>
              <a:off x="692150" y="2740588"/>
              <a:ext cx="504825" cy="4333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84" name="Oval 183"/>
            <p:cNvSpPr/>
            <p:nvPr/>
          </p:nvSpPr>
          <p:spPr bwMode="auto">
            <a:xfrm>
              <a:off x="1916113" y="2740588"/>
              <a:ext cx="720725" cy="496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85" name="Oval 184"/>
            <p:cNvSpPr/>
            <p:nvPr/>
          </p:nvSpPr>
          <p:spPr bwMode="auto">
            <a:xfrm>
              <a:off x="763587" y="4606149"/>
              <a:ext cx="585787" cy="5286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86" name="Oval 185"/>
            <p:cNvSpPr/>
            <p:nvPr/>
          </p:nvSpPr>
          <p:spPr bwMode="auto">
            <a:xfrm>
              <a:off x="1971243" y="4590074"/>
              <a:ext cx="673099" cy="6080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87" name="TextBox 186"/>
            <p:cNvSpPr txBox="1"/>
            <p:nvPr/>
          </p:nvSpPr>
          <p:spPr bwMode="auto">
            <a:xfrm>
              <a:off x="808038" y="2697725"/>
              <a:ext cx="358775" cy="5238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</a:t>
              </a:r>
              <a:endParaRPr lang="en-GB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8" name="TextBox 187"/>
            <p:cNvSpPr txBox="1"/>
            <p:nvPr/>
          </p:nvSpPr>
          <p:spPr bwMode="auto">
            <a:xfrm>
              <a:off x="2084388" y="2712013"/>
              <a:ext cx="504825" cy="5238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</a:t>
              </a:r>
              <a:endParaRPr lang="en-GB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9" name="TextBox 188"/>
            <p:cNvSpPr txBox="1"/>
            <p:nvPr/>
          </p:nvSpPr>
          <p:spPr bwMode="auto">
            <a:xfrm>
              <a:off x="824115" y="4596224"/>
              <a:ext cx="504825" cy="5238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III</a:t>
              </a:r>
              <a:endParaRPr lang="en-GB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0" name="TextBox 189"/>
            <p:cNvSpPr txBox="1"/>
            <p:nvPr/>
          </p:nvSpPr>
          <p:spPr bwMode="auto">
            <a:xfrm>
              <a:off x="2085412" y="4612954"/>
              <a:ext cx="55892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IV</a:t>
              </a:r>
              <a:endParaRPr lang="en-GB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91" name="Group 190"/>
          <p:cNvGrpSpPr/>
          <p:nvPr/>
        </p:nvGrpSpPr>
        <p:grpSpPr>
          <a:xfrm>
            <a:off x="6291696" y="2697725"/>
            <a:ext cx="1952192" cy="2500362"/>
            <a:chOff x="692150" y="2697725"/>
            <a:chExt cx="1952192" cy="2500362"/>
          </a:xfrm>
        </p:grpSpPr>
        <p:sp>
          <p:nvSpPr>
            <p:cNvPr id="192" name="Oval 191"/>
            <p:cNvSpPr/>
            <p:nvPr/>
          </p:nvSpPr>
          <p:spPr bwMode="auto">
            <a:xfrm>
              <a:off x="692150" y="2740588"/>
              <a:ext cx="504825" cy="4333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93" name="Oval 192"/>
            <p:cNvSpPr/>
            <p:nvPr/>
          </p:nvSpPr>
          <p:spPr bwMode="auto">
            <a:xfrm>
              <a:off x="1916113" y="2740588"/>
              <a:ext cx="720725" cy="496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94" name="Oval 193"/>
            <p:cNvSpPr/>
            <p:nvPr/>
          </p:nvSpPr>
          <p:spPr bwMode="auto">
            <a:xfrm>
              <a:off x="763587" y="4606149"/>
              <a:ext cx="585787" cy="5286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95" name="Oval 194"/>
            <p:cNvSpPr/>
            <p:nvPr/>
          </p:nvSpPr>
          <p:spPr bwMode="auto">
            <a:xfrm>
              <a:off x="1971243" y="4590074"/>
              <a:ext cx="673099" cy="6080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96" name="TextBox 195"/>
            <p:cNvSpPr txBox="1"/>
            <p:nvPr/>
          </p:nvSpPr>
          <p:spPr bwMode="auto">
            <a:xfrm>
              <a:off x="808038" y="2697725"/>
              <a:ext cx="358775" cy="5238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</a:t>
              </a:r>
              <a:endParaRPr lang="en-GB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7" name="TextBox 196"/>
            <p:cNvSpPr txBox="1"/>
            <p:nvPr/>
          </p:nvSpPr>
          <p:spPr bwMode="auto">
            <a:xfrm>
              <a:off x="2084388" y="2712013"/>
              <a:ext cx="504825" cy="5238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</a:t>
              </a:r>
              <a:endParaRPr lang="en-GB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8" name="TextBox 197"/>
            <p:cNvSpPr txBox="1"/>
            <p:nvPr/>
          </p:nvSpPr>
          <p:spPr bwMode="auto">
            <a:xfrm>
              <a:off x="824115" y="4596224"/>
              <a:ext cx="504825" cy="5238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III</a:t>
              </a:r>
              <a:endParaRPr lang="en-GB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9" name="TextBox 198"/>
            <p:cNvSpPr txBox="1"/>
            <p:nvPr/>
          </p:nvSpPr>
          <p:spPr bwMode="auto">
            <a:xfrm>
              <a:off x="2085412" y="4612954"/>
              <a:ext cx="55892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IV</a:t>
              </a:r>
              <a:endParaRPr lang="en-GB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4108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429683" y="315384"/>
            <a:ext cx="89281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1F497D"/>
                </a:solidFill>
              </a:rPr>
              <a:t>Nucleotide Excision Repair (NER) as a paradigm for chromatin-associated processes</a:t>
            </a:r>
            <a:endParaRPr lang="en-GB" sz="2400" dirty="0">
              <a:solidFill>
                <a:srgbClr val="1F497D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00113" y="2276475"/>
            <a:ext cx="7559675" cy="4088299"/>
          </a:xfrm>
          <a:prstGeom prst="rect">
            <a:avLst/>
          </a:prstGeom>
          <a:noFill/>
          <a:effectLst/>
        </p:spPr>
        <p:txBody>
          <a:bodyPr>
            <a:spAutoFit/>
          </a:bodyPr>
          <a:lstStyle/>
          <a:p>
            <a:pPr marL="342900" indent="-342900">
              <a:lnSpc>
                <a:spcPts val="2400"/>
              </a:lnSpc>
              <a:buFont typeface="Arial"/>
              <a:buChar char="•"/>
              <a:defRPr/>
            </a:pPr>
            <a:r>
              <a:rPr lang="en-US" sz="2000" b="1" dirty="0" smtClean="0">
                <a:solidFill>
                  <a:srgbClr val="1F497D"/>
                </a:solidFill>
              </a:rPr>
              <a:t>Exemplary reaction process comparable to other chromatin associated pathways</a:t>
            </a:r>
            <a:endParaRPr lang="en-US" sz="2000" b="1" dirty="0">
              <a:solidFill>
                <a:srgbClr val="1F497D"/>
              </a:solidFill>
            </a:endParaRPr>
          </a:p>
          <a:p>
            <a:pPr lvl="1">
              <a:lnSpc>
                <a:spcPts val="2400"/>
              </a:lnSpc>
              <a:defRPr/>
            </a:pPr>
            <a:r>
              <a:rPr lang="en-US" b="1" dirty="0"/>
              <a:t>Multiple-</a:t>
            </a:r>
            <a:r>
              <a:rPr lang="en-US" b="1" dirty="0" smtClean="0"/>
              <a:t>protein driven: </a:t>
            </a:r>
            <a:r>
              <a:rPr lang="en-US" b="1" dirty="0"/>
              <a:t>initiation, process execution with high fidelity, termination </a:t>
            </a:r>
          </a:p>
          <a:p>
            <a:pPr marL="342900" indent="-342900">
              <a:lnSpc>
                <a:spcPts val="2400"/>
              </a:lnSpc>
              <a:buFont typeface="Arial"/>
              <a:buChar char="•"/>
              <a:defRPr/>
            </a:pPr>
            <a:r>
              <a:rPr lang="en-US" sz="2000" b="1" dirty="0">
                <a:solidFill>
                  <a:srgbClr val="1F497D"/>
                </a:solidFill>
              </a:rPr>
              <a:t>Simple induction of DNA repair</a:t>
            </a:r>
          </a:p>
          <a:p>
            <a:pPr lvl="1">
              <a:lnSpc>
                <a:spcPts val="2400"/>
              </a:lnSpc>
              <a:defRPr/>
            </a:pPr>
            <a:r>
              <a:rPr lang="en-US" b="1" dirty="0"/>
              <a:t>UV-light introduces DNA lesions recognized by </a:t>
            </a:r>
            <a:r>
              <a:rPr lang="en-US" b="1" dirty="0" smtClean="0"/>
              <a:t>NER</a:t>
            </a:r>
          </a:p>
          <a:p>
            <a:pPr marL="342900" indent="-342900">
              <a:lnSpc>
                <a:spcPts val="2400"/>
              </a:lnSpc>
              <a:buFont typeface="Arial"/>
              <a:buChar char="•"/>
              <a:defRPr/>
            </a:pPr>
            <a:r>
              <a:rPr lang="en-US" sz="2000" b="1" dirty="0">
                <a:solidFill>
                  <a:srgbClr val="1F497D"/>
                </a:solidFill>
              </a:rPr>
              <a:t>Components identified</a:t>
            </a:r>
          </a:p>
          <a:p>
            <a:pPr lvl="1">
              <a:lnSpc>
                <a:spcPts val="2400"/>
              </a:lnSpc>
              <a:defRPr/>
            </a:pPr>
            <a:r>
              <a:rPr lang="en-US" b="1" dirty="0"/>
              <a:t>Factors and their functions during NER largely </a:t>
            </a:r>
            <a:r>
              <a:rPr lang="en-US" b="1" dirty="0" smtClean="0"/>
              <a:t>known</a:t>
            </a:r>
            <a:endParaRPr lang="en-US" b="1" dirty="0"/>
          </a:p>
          <a:p>
            <a:pPr marL="342900" indent="-342900">
              <a:lnSpc>
                <a:spcPts val="2400"/>
              </a:lnSpc>
              <a:buFont typeface="Arial"/>
              <a:buChar char="•"/>
              <a:defRPr/>
            </a:pPr>
            <a:r>
              <a:rPr lang="en-US" sz="2000" b="1" dirty="0">
                <a:solidFill>
                  <a:srgbClr val="1F497D"/>
                </a:solidFill>
              </a:rPr>
              <a:t>System non-essential for viability</a:t>
            </a:r>
          </a:p>
          <a:p>
            <a:pPr lvl="1">
              <a:lnSpc>
                <a:spcPts val="2400"/>
              </a:lnSpc>
              <a:defRPr/>
            </a:pPr>
            <a:r>
              <a:rPr lang="en-US" b="1" dirty="0" smtClean="0"/>
              <a:t>Core proteins </a:t>
            </a:r>
            <a:r>
              <a:rPr lang="en-US" b="1" dirty="0"/>
              <a:t>can be (entirely!) replaced by tagged counterparts</a:t>
            </a:r>
          </a:p>
          <a:p>
            <a:pPr marL="342900" indent="-342900">
              <a:lnSpc>
                <a:spcPts val="2400"/>
              </a:lnSpc>
              <a:buFont typeface="Arial"/>
              <a:buChar char="•"/>
              <a:defRPr/>
            </a:pPr>
            <a:r>
              <a:rPr lang="en-US" sz="2000" b="1" dirty="0" smtClean="0">
                <a:solidFill>
                  <a:srgbClr val="1F497D"/>
                </a:solidFill>
              </a:rPr>
              <a:t>Kinetic </a:t>
            </a:r>
            <a:r>
              <a:rPr lang="en-US" sz="2000" b="1" dirty="0">
                <a:solidFill>
                  <a:srgbClr val="1F497D"/>
                </a:solidFill>
              </a:rPr>
              <a:t>information available!</a:t>
            </a:r>
          </a:p>
          <a:p>
            <a:pPr lvl="1">
              <a:lnSpc>
                <a:spcPts val="2400"/>
              </a:lnSpc>
              <a:defRPr/>
            </a:pPr>
            <a:r>
              <a:rPr lang="en-US" b="1" dirty="0"/>
              <a:t>Interaction of proteins with chromatin well researched</a:t>
            </a:r>
          </a:p>
          <a:p>
            <a:pPr marL="800100" lvl="1" indent="-342900">
              <a:lnSpc>
                <a:spcPts val="2400"/>
              </a:lnSpc>
              <a:buFont typeface="Arial"/>
              <a:buChar char="•"/>
              <a:defRPr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62253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400" b="1" dirty="0" smtClean="0">
                <a:solidFill>
                  <a:srgbClr val="1F497D"/>
                </a:solidFill>
              </a:rPr>
              <a:t>Direct readout for repaired DNA</a:t>
            </a:r>
            <a:endParaRPr lang="en-GB" sz="2400" b="1" dirty="0">
              <a:solidFill>
                <a:srgbClr val="1F497D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52487" y="2101441"/>
            <a:ext cx="4107135" cy="2623180"/>
            <a:chOff x="2409081" y="2132856"/>
            <a:chExt cx="4107135" cy="2623180"/>
          </a:xfrm>
        </p:grpSpPr>
        <p:pic>
          <p:nvPicPr>
            <p:cNvPr id="64" name="Picture 1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1089" y="3489975"/>
              <a:ext cx="1219200" cy="121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1089" y="2193831"/>
              <a:ext cx="1219200" cy="121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7233" y="2193831"/>
              <a:ext cx="1219200" cy="121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7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3377" y="2193831"/>
              <a:ext cx="1219200" cy="121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8" name="TextBox 67"/>
            <p:cNvSpPr txBox="1"/>
            <p:nvPr/>
          </p:nvSpPr>
          <p:spPr>
            <a:xfrm>
              <a:off x="2409081" y="2132856"/>
              <a:ext cx="6816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 smtClean="0">
                  <a:solidFill>
                    <a:schemeClr val="bg1"/>
                  </a:solidFill>
                  <a:latin typeface="+mn-lt"/>
                </a:rPr>
                <a:t>HeLa</a:t>
              </a:r>
              <a:endParaRPr lang="en-GB" sz="1200" b="1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409081" y="3429000"/>
              <a:ext cx="10801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/>
                  </a:solidFill>
                  <a:latin typeface="+mn-lt"/>
                </a:rPr>
                <a:t>XP-C XPC-GFP</a:t>
              </a:r>
              <a:endParaRPr lang="en-GB" sz="1200" b="1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2409081" y="2132856"/>
              <a:ext cx="6816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 smtClean="0">
                  <a:solidFill>
                    <a:schemeClr val="bg1"/>
                  </a:solidFill>
                  <a:latin typeface="+mn-lt"/>
                </a:rPr>
                <a:t>HeLa</a:t>
              </a:r>
              <a:endParaRPr lang="en-GB" sz="1200" b="1" dirty="0">
                <a:solidFill>
                  <a:schemeClr val="bg1"/>
                </a:solidFill>
                <a:latin typeface="+mn-lt"/>
              </a:endParaRPr>
            </a:p>
          </p:txBody>
        </p:sp>
        <p:pic>
          <p:nvPicPr>
            <p:cNvPr id="75" name="Picture 1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7233" y="3489975"/>
              <a:ext cx="1219200" cy="121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9" name="Picture 1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0992" y="3489975"/>
              <a:ext cx="1219200" cy="121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0" name="TextBox 79"/>
            <p:cNvSpPr txBox="1"/>
            <p:nvPr/>
          </p:nvSpPr>
          <p:spPr>
            <a:xfrm>
              <a:off x="2409081" y="4469512"/>
              <a:ext cx="10801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/>
                  </a:solidFill>
                  <a:latin typeface="+mn-lt"/>
                </a:rPr>
                <a:t>XPC-GFP</a:t>
              </a:r>
              <a:endParaRPr lang="en-GB" sz="1200" b="1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409081" y="3201943"/>
              <a:ext cx="6816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/>
                  </a:solidFill>
                  <a:latin typeface="+mn-lt"/>
                </a:rPr>
                <a:t>XPC</a:t>
              </a:r>
              <a:endParaRPr lang="en-GB" sz="1200" b="1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705225" y="4479037"/>
              <a:ext cx="10801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 smtClean="0">
                  <a:solidFill>
                    <a:srgbClr val="FF0000"/>
                  </a:solidFill>
                  <a:latin typeface="+mn-lt"/>
                </a:rPr>
                <a:t>EdU</a:t>
              </a:r>
              <a:endParaRPr lang="en-GB" sz="1200" b="1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700289" y="3201943"/>
              <a:ext cx="10801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 smtClean="0">
                  <a:solidFill>
                    <a:srgbClr val="FF0000"/>
                  </a:solidFill>
                  <a:latin typeface="+mn-lt"/>
                </a:rPr>
                <a:t>EdU</a:t>
              </a:r>
              <a:endParaRPr lang="en-GB" sz="1200" b="1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001369" y="4469512"/>
              <a:ext cx="10801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/>
                  </a:solidFill>
                  <a:latin typeface="+mn-lt"/>
                </a:rPr>
                <a:t>Merge</a:t>
              </a:r>
              <a:endParaRPr lang="en-GB" sz="1200" b="1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000228" y="3201943"/>
              <a:ext cx="10801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/>
                  </a:solidFill>
                  <a:latin typeface="+mn-lt"/>
                </a:rPr>
                <a:t>Merge</a:t>
              </a:r>
              <a:endParaRPr lang="en-GB" sz="1200" b="1" dirty="0">
                <a:solidFill>
                  <a:schemeClr val="bg1"/>
                </a:solidFill>
                <a:latin typeface="+mn-lt"/>
              </a:endParaRPr>
            </a:p>
          </p:txBody>
        </p:sp>
        <p:cxnSp>
          <p:nvCxnSpPr>
            <p:cNvPr id="89" name="Straight Connector 88"/>
            <p:cNvCxnSpPr/>
            <p:nvPr/>
          </p:nvCxnSpPr>
          <p:spPr>
            <a:xfrm>
              <a:off x="6081489" y="3345959"/>
              <a:ext cx="180975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V="1">
              <a:off x="2843808" y="2882652"/>
              <a:ext cx="107950" cy="114300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flipV="1">
              <a:off x="2805584" y="4023747"/>
              <a:ext cx="107950" cy="114300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 flipV="1">
              <a:off x="4101331" y="4023747"/>
              <a:ext cx="107950" cy="114300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flipV="1">
              <a:off x="5397475" y="4023747"/>
              <a:ext cx="107950" cy="114300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/>
            <p:cNvSpPr/>
            <p:nvPr/>
          </p:nvSpPr>
          <p:spPr>
            <a:xfrm rot="19283384">
              <a:off x="2695501" y="2497138"/>
              <a:ext cx="702931" cy="50083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8" name="Straight Arrow Connector 97"/>
            <p:cNvCxnSpPr/>
            <p:nvPr/>
          </p:nvCxnSpPr>
          <p:spPr>
            <a:xfrm flipV="1">
              <a:off x="4151672" y="2898977"/>
              <a:ext cx="107950" cy="114300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/>
            <p:cNvSpPr/>
            <p:nvPr/>
          </p:nvSpPr>
          <p:spPr>
            <a:xfrm rot="19283384">
              <a:off x="4003365" y="2513463"/>
              <a:ext cx="702931" cy="50083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0" name="Straight Arrow Connector 99"/>
            <p:cNvCxnSpPr/>
            <p:nvPr/>
          </p:nvCxnSpPr>
          <p:spPr>
            <a:xfrm flipV="1">
              <a:off x="5447816" y="2898977"/>
              <a:ext cx="107950" cy="114300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100"/>
            <p:cNvSpPr/>
            <p:nvPr/>
          </p:nvSpPr>
          <p:spPr>
            <a:xfrm rot="19283384">
              <a:off x="5299509" y="2513463"/>
              <a:ext cx="702931" cy="50083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Oval 101"/>
            <p:cNvSpPr/>
            <p:nvPr/>
          </p:nvSpPr>
          <p:spPr>
            <a:xfrm rot="12806986">
              <a:off x="2752565" y="3908994"/>
              <a:ext cx="702931" cy="50083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Oval 102"/>
            <p:cNvSpPr/>
            <p:nvPr/>
          </p:nvSpPr>
          <p:spPr>
            <a:xfrm rot="12806986">
              <a:off x="5344110" y="3907386"/>
              <a:ext cx="702931" cy="50083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Oval 103"/>
            <p:cNvSpPr/>
            <p:nvPr/>
          </p:nvSpPr>
          <p:spPr>
            <a:xfrm rot="12806986">
              <a:off x="4075753" y="3869286"/>
              <a:ext cx="702931" cy="50083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5966048" y="3140968"/>
              <a:ext cx="5501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 smtClean="0">
                  <a:solidFill>
                    <a:schemeClr val="bg1"/>
                  </a:solidFill>
                </a:rPr>
                <a:t>5 µm</a:t>
              </a:r>
              <a:endParaRPr lang="en-GB" sz="8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Picture 5" descr="Figure2_3.pdf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9" r="54050"/>
          <a:stretch/>
        </p:blipFill>
        <p:spPr>
          <a:xfrm>
            <a:off x="3765070" y="1718889"/>
            <a:ext cx="5378930" cy="477548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085122" y="2951500"/>
            <a:ext cx="195961" cy="1959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14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 smtClean="0">
                <a:solidFill>
                  <a:srgbClr val="1F497D"/>
                </a:solidFill>
              </a:rPr>
              <a:t>Slow repair with large cell-to-cell variability</a:t>
            </a:r>
            <a:endParaRPr lang="en-GB" sz="2400" b="1" dirty="0">
              <a:solidFill>
                <a:srgbClr val="1F497D"/>
              </a:solidFill>
            </a:endParaRPr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4545" y="1257077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5657" y="1257077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96295" y="1257077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extBox 8"/>
          <p:cNvSpPr txBox="1">
            <a:spLocks noChangeArrowheads="1"/>
          </p:cNvSpPr>
          <p:nvPr/>
        </p:nvSpPr>
        <p:spPr bwMode="auto">
          <a:xfrm>
            <a:off x="251520" y="2239739"/>
            <a:ext cx="6477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>
                <a:solidFill>
                  <a:srgbClr val="FF0000"/>
                </a:solidFill>
                <a:latin typeface="Calibri" pitchFamily="34" charset="0"/>
              </a:rPr>
              <a:t>EdU</a:t>
            </a:r>
          </a:p>
        </p:txBody>
      </p:sp>
      <p:sp>
        <p:nvSpPr>
          <p:cNvPr id="40" name="TextBox 9"/>
          <p:cNvSpPr txBox="1">
            <a:spLocks noChangeArrowheads="1"/>
          </p:cNvSpPr>
          <p:nvPr/>
        </p:nvSpPr>
        <p:spPr bwMode="auto">
          <a:xfrm>
            <a:off x="251520" y="1196752"/>
            <a:ext cx="1223962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Calibri" pitchFamily="34" charset="0"/>
              </a:rPr>
              <a:t>30 min post-UV</a:t>
            </a:r>
          </a:p>
        </p:txBody>
      </p:sp>
      <p:sp>
        <p:nvSpPr>
          <p:cNvPr id="41" name="TextBox 10"/>
          <p:cNvSpPr txBox="1">
            <a:spLocks noChangeArrowheads="1"/>
          </p:cNvSpPr>
          <p:nvPr/>
        </p:nvSpPr>
        <p:spPr bwMode="auto">
          <a:xfrm>
            <a:off x="1548507" y="2265139"/>
            <a:ext cx="6477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Calibri" pitchFamily="34" charset="0"/>
              </a:rPr>
              <a:t>DAPI</a:t>
            </a:r>
          </a:p>
        </p:txBody>
      </p:sp>
      <p:sp>
        <p:nvSpPr>
          <p:cNvPr id="42" name="TextBox 11"/>
          <p:cNvSpPr txBox="1">
            <a:spLocks noChangeArrowheads="1"/>
          </p:cNvSpPr>
          <p:nvPr/>
        </p:nvSpPr>
        <p:spPr bwMode="auto">
          <a:xfrm>
            <a:off x="2843907" y="2265139"/>
            <a:ext cx="1008063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Calibri" pitchFamily="34" charset="0"/>
              </a:rPr>
              <a:t>Merge</a:t>
            </a:r>
          </a:p>
        </p:txBody>
      </p:sp>
      <p:pic>
        <p:nvPicPr>
          <p:cNvPr id="4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15182" y="2554064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4545" y="2542952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896295" y="2554064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TextBox 15"/>
          <p:cNvSpPr txBox="1">
            <a:spLocks noChangeArrowheads="1"/>
          </p:cNvSpPr>
          <p:nvPr/>
        </p:nvSpPr>
        <p:spPr bwMode="auto">
          <a:xfrm>
            <a:off x="251520" y="3524027"/>
            <a:ext cx="6477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>
                <a:solidFill>
                  <a:srgbClr val="FF0000"/>
                </a:solidFill>
                <a:latin typeface="Calibri" pitchFamily="34" charset="0"/>
              </a:rPr>
              <a:t>EdU</a:t>
            </a:r>
          </a:p>
        </p:txBody>
      </p:sp>
      <p:sp>
        <p:nvSpPr>
          <p:cNvPr id="47" name="TextBox 16"/>
          <p:cNvSpPr txBox="1">
            <a:spLocks noChangeArrowheads="1"/>
          </p:cNvSpPr>
          <p:nvPr/>
        </p:nvSpPr>
        <p:spPr bwMode="auto">
          <a:xfrm>
            <a:off x="251520" y="2482627"/>
            <a:ext cx="122396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Calibri" pitchFamily="34" charset="0"/>
              </a:rPr>
              <a:t>60 min post-UV</a:t>
            </a:r>
          </a:p>
        </p:txBody>
      </p:sp>
      <p:sp>
        <p:nvSpPr>
          <p:cNvPr id="48" name="TextBox 17"/>
          <p:cNvSpPr txBox="1">
            <a:spLocks noChangeArrowheads="1"/>
          </p:cNvSpPr>
          <p:nvPr/>
        </p:nvSpPr>
        <p:spPr bwMode="auto">
          <a:xfrm>
            <a:off x="1548507" y="3551014"/>
            <a:ext cx="6477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Calibri" pitchFamily="34" charset="0"/>
              </a:rPr>
              <a:t>DAPI</a:t>
            </a:r>
          </a:p>
        </p:txBody>
      </p:sp>
      <p:sp>
        <p:nvSpPr>
          <p:cNvPr id="49" name="TextBox 18"/>
          <p:cNvSpPr txBox="1">
            <a:spLocks noChangeArrowheads="1"/>
          </p:cNvSpPr>
          <p:nvPr/>
        </p:nvSpPr>
        <p:spPr bwMode="auto">
          <a:xfrm>
            <a:off x="2843907" y="3551014"/>
            <a:ext cx="100806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Calibri" pitchFamily="34" charset="0"/>
              </a:rPr>
              <a:t>Merge</a:t>
            </a:r>
          </a:p>
        </p:txBody>
      </p:sp>
      <p:pic>
        <p:nvPicPr>
          <p:cNvPr id="50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9307" y="3827239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599307" y="3827239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896295" y="3827239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" name="TextBox 22"/>
          <p:cNvSpPr txBox="1">
            <a:spLocks noChangeArrowheads="1"/>
          </p:cNvSpPr>
          <p:nvPr/>
        </p:nvSpPr>
        <p:spPr bwMode="auto">
          <a:xfrm>
            <a:off x="251520" y="4821014"/>
            <a:ext cx="6477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>
                <a:solidFill>
                  <a:srgbClr val="FF0000"/>
                </a:solidFill>
                <a:latin typeface="Calibri" pitchFamily="34" charset="0"/>
              </a:rPr>
              <a:t>EdU</a:t>
            </a:r>
          </a:p>
        </p:txBody>
      </p:sp>
      <p:sp>
        <p:nvSpPr>
          <p:cNvPr id="54" name="TextBox 23"/>
          <p:cNvSpPr txBox="1">
            <a:spLocks noChangeArrowheads="1"/>
          </p:cNvSpPr>
          <p:nvPr/>
        </p:nvSpPr>
        <p:spPr bwMode="auto">
          <a:xfrm>
            <a:off x="251520" y="3778027"/>
            <a:ext cx="1347787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Calibri" pitchFamily="34" charset="0"/>
              </a:rPr>
              <a:t>120 min post-UV</a:t>
            </a:r>
          </a:p>
        </p:txBody>
      </p:sp>
      <p:sp>
        <p:nvSpPr>
          <p:cNvPr id="55" name="TextBox 24"/>
          <p:cNvSpPr txBox="1">
            <a:spLocks noChangeArrowheads="1"/>
          </p:cNvSpPr>
          <p:nvPr/>
        </p:nvSpPr>
        <p:spPr bwMode="auto">
          <a:xfrm>
            <a:off x="1548507" y="4819427"/>
            <a:ext cx="6477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Calibri" pitchFamily="34" charset="0"/>
              </a:rPr>
              <a:t>DAPI</a:t>
            </a:r>
          </a:p>
        </p:txBody>
      </p:sp>
      <p:sp>
        <p:nvSpPr>
          <p:cNvPr id="56" name="TextBox 25"/>
          <p:cNvSpPr txBox="1">
            <a:spLocks noChangeArrowheads="1"/>
          </p:cNvSpPr>
          <p:nvPr/>
        </p:nvSpPr>
        <p:spPr bwMode="auto">
          <a:xfrm>
            <a:off x="2843907" y="4809902"/>
            <a:ext cx="1008063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Calibri" pitchFamily="34" charset="0"/>
              </a:rPr>
              <a:t>Merge</a:t>
            </a:r>
          </a:p>
        </p:txBody>
      </p:sp>
      <p:pic>
        <p:nvPicPr>
          <p:cNvPr id="57" name="Picture 1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29307" y="5124227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1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599307" y="5124227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" name="Picture 1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896295" y="5124227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" name="TextBox 29"/>
          <p:cNvSpPr txBox="1">
            <a:spLocks noChangeArrowheads="1"/>
          </p:cNvSpPr>
          <p:nvPr/>
        </p:nvSpPr>
        <p:spPr bwMode="auto">
          <a:xfrm>
            <a:off x="251520" y="6116414"/>
            <a:ext cx="6477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>
                <a:solidFill>
                  <a:srgbClr val="FF0000"/>
                </a:solidFill>
                <a:latin typeface="Calibri" pitchFamily="34" charset="0"/>
              </a:rPr>
              <a:t>EdU</a:t>
            </a:r>
          </a:p>
        </p:txBody>
      </p:sp>
      <p:sp>
        <p:nvSpPr>
          <p:cNvPr id="61" name="TextBox 30"/>
          <p:cNvSpPr txBox="1">
            <a:spLocks noChangeArrowheads="1"/>
          </p:cNvSpPr>
          <p:nvPr/>
        </p:nvSpPr>
        <p:spPr bwMode="auto">
          <a:xfrm>
            <a:off x="251520" y="5073427"/>
            <a:ext cx="1347787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Calibri" pitchFamily="34" charset="0"/>
              </a:rPr>
              <a:t>180 min post-UV</a:t>
            </a:r>
          </a:p>
        </p:txBody>
      </p:sp>
      <p:sp>
        <p:nvSpPr>
          <p:cNvPr id="62" name="TextBox 31"/>
          <p:cNvSpPr txBox="1">
            <a:spLocks noChangeArrowheads="1"/>
          </p:cNvSpPr>
          <p:nvPr/>
        </p:nvSpPr>
        <p:spPr bwMode="auto">
          <a:xfrm>
            <a:off x="1548507" y="6116414"/>
            <a:ext cx="6477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Calibri" pitchFamily="34" charset="0"/>
              </a:rPr>
              <a:t>DAPI</a:t>
            </a:r>
          </a:p>
        </p:txBody>
      </p:sp>
      <p:sp>
        <p:nvSpPr>
          <p:cNvPr id="63" name="TextBox 32"/>
          <p:cNvSpPr txBox="1">
            <a:spLocks noChangeArrowheads="1"/>
          </p:cNvSpPr>
          <p:nvPr/>
        </p:nvSpPr>
        <p:spPr bwMode="auto">
          <a:xfrm>
            <a:off x="2843907" y="6106889"/>
            <a:ext cx="100806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Calibri" pitchFamily="34" charset="0"/>
              </a:rPr>
              <a:t>Merge</a:t>
            </a:r>
          </a:p>
        </p:txBody>
      </p:sp>
      <p:cxnSp>
        <p:nvCxnSpPr>
          <p:cNvPr id="71" name="Straight Arrow Connector 70"/>
          <p:cNvCxnSpPr/>
          <p:nvPr/>
        </p:nvCxnSpPr>
        <p:spPr>
          <a:xfrm flipV="1">
            <a:off x="864295" y="2041302"/>
            <a:ext cx="107950" cy="11430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791270" y="3376389"/>
            <a:ext cx="107950" cy="11430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648395" y="4313014"/>
            <a:ext cx="107950" cy="112713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1043682" y="5824314"/>
            <a:ext cx="107950" cy="11430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851970" y="2409602"/>
            <a:ext cx="18097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851970" y="3706589"/>
            <a:ext cx="18097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851970" y="5001989"/>
            <a:ext cx="18097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3733800" y="2204864"/>
            <a:ext cx="550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solidFill>
                  <a:schemeClr val="bg1"/>
                </a:solidFill>
              </a:rPr>
              <a:t>5 µm</a:t>
            </a:r>
            <a:endParaRPr lang="en-GB" sz="800" b="1" dirty="0">
              <a:solidFill>
                <a:schemeClr val="bg1"/>
              </a:solidFill>
            </a:endParaRPr>
          </a:p>
        </p:txBody>
      </p:sp>
      <p:pic>
        <p:nvPicPr>
          <p:cNvPr id="5" name="Picture 4" descr="Figure2_4.pdf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95"/>
          <a:stretch/>
        </p:blipFill>
        <p:spPr>
          <a:xfrm>
            <a:off x="4727856" y="1196751"/>
            <a:ext cx="3642780" cy="53669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29011" y="4313014"/>
            <a:ext cx="959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τ</a:t>
            </a:r>
            <a:r>
              <a:rPr lang="en-US" dirty="0" smtClean="0"/>
              <a:t> ≈ 1.2 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08238" y="2008462"/>
            <a:ext cx="8118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0000FF"/>
                </a:solidFill>
                <a:latin typeface="Helvetica"/>
                <a:cs typeface="Helvetica"/>
              </a:rPr>
              <a:t>(Damage)</a:t>
            </a:r>
            <a:endParaRPr lang="en-US" sz="1100" dirty="0">
              <a:solidFill>
                <a:srgbClr val="0000FF"/>
              </a:solidFill>
              <a:latin typeface="Helvetica"/>
              <a:cs typeface="Helvetica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271474" y="1590622"/>
            <a:ext cx="11331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  <a:latin typeface="Helvetica"/>
                <a:cs typeface="Helvetica"/>
              </a:rPr>
              <a:t>(repaired DNA)</a:t>
            </a:r>
            <a:endParaRPr lang="en-US" sz="1100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447242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32" y="764262"/>
            <a:ext cx="7298153" cy="22635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5688" y="261786"/>
            <a:ext cx="7957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1F497D"/>
                </a:solidFill>
              </a:rPr>
              <a:t>Kinetic modelling of NER</a:t>
            </a:r>
            <a:endParaRPr lang="en-GB" sz="2400" b="1" dirty="0">
              <a:solidFill>
                <a:srgbClr val="1F497D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827638" y="59944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50839" y="6363789"/>
            <a:ext cx="5513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Luijsterburg</a:t>
            </a:r>
            <a:r>
              <a:rPr lang="en-US" dirty="0" smtClean="0"/>
              <a:t>, M. &amp; </a:t>
            </a:r>
            <a:r>
              <a:rPr lang="en-US" dirty="0" err="1" smtClean="0"/>
              <a:t>Bornstaedt</a:t>
            </a:r>
            <a:r>
              <a:rPr lang="en-US" dirty="0" smtClean="0"/>
              <a:t>, G. </a:t>
            </a:r>
            <a:r>
              <a:rPr lang="en-US" i="1" dirty="0" smtClean="0"/>
              <a:t>et al. </a:t>
            </a:r>
            <a:r>
              <a:rPr lang="en-US" dirty="0" smtClean="0"/>
              <a:t>(2010) J. Cell Biol.</a:t>
            </a:r>
            <a:endParaRPr lang="en-US" dirty="0"/>
          </a:p>
        </p:txBody>
      </p:sp>
      <p:pic>
        <p:nvPicPr>
          <p:cNvPr id="8" name="Picture 7" descr="Figure1.t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25" r="71005"/>
          <a:stretch/>
        </p:blipFill>
        <p:spPr>
          <a:xfrm>
            <a:off x="2374435" y="3027860"/>
            <a:ext cx="4307362" cy="31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218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45687" y="261786"/>
            <a:ext cx="829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1F497D"/>
                </a:solidFill>
              </a:rPr>
              <a:t>Experimental validation of low XPC control over repair kinetic</a:t>
            </a:r>
            <a:endParaRPr lang="en-GB" sz="2400" b="1" dirty="0">
              <a:solidFill>
                <a:srgbClr val="1F497D"/>
              </a:solidFill>
            </a:endParaRPr>
          </a:p>
        </p:txBody>
      </p:sp>
      <p:pic>
        <p:nvPicPr>
          <p:cNvPr id="16" name="Picture 15" descr="Figure5.ti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6" b="52526"/>
          <a:stretch/>
        </p:blipFill>
        <p:spPr>
          <a:xfrm>
            <a:off x="2616722" y="881387"/>
            <a:ext cx="3904871" cy="262520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791241" y="1563752"/>
            <a:ext cx="0" cy="3127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289532" y="1563752"/>
            <a:ext cx="0" cy="31275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732185" y="3669603"/>
            <a:ext cx="7817064" cy="2669108"/>
            <a:chOff x="732185" y="3669603"/>
            <a:chExt cx="7817064" cy="2669108"/>
          </a:xfrm>
        </p:grpSpPr>
        <p:pic>
          <p:nvPicPr>
            <p:cNvPr id="4" name="Picture 3" descr="Figure6.tif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096"/>
            <a:stretch/>
          </p:blipFill>
          <p:spPr>
            <a:xfrm>
              <a:off x="732185" y="3669603"/>
              <a:ext cx="7612223" cy="2669108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2076455" y="3933073"/>
              <a:ext cx="6472794" cy="523220"/>
              <a:chOff x="2076455" y="3933073"/>
              <a:chExt cx="6472794" cy="523220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6103898" y="3933073"/>
                <a:ext cx="2445351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 smtClean="0"/>
                  <a:t>r = 0.18 (0.03,0.31); p &lt; 0.001</a:t>
                </a:r>
              </a:p>
              <a:p>
                <a:pPr algn="ctr"/>
                <a:r>
                  <a:rPr lang="en-GB" sz="1400" dirty="0"/>
                  <a:t>m</a:t>
                </a:r>
                <a:r>
                  <a:rPr lang="en-GB" sz="1400" dirty="0" smtClean="0"/>
                  <a:t> = 0.31</a:t>
                </a:r>
                <a:endParaRPr lang="en-GB" sz="1400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2076455" y="3933073"/>
                <a:ext cx="2445351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 smtClean="0"/>
                  <a:t>r = 0.29 (0.16,0.41); p &lt; 0.001</a:t>
                </a:r>
              </a:p>
              <a:p>
                <a:pPr algn="ctr"/>
                <a:r>
                  <a:rPr lang="en-GB" sz="1400" dirty="0"/>
                  <a:t>m</a:t>
                </a:r>
                <a:r>
                  <a:rPr lang="en-GB" sz="1400" dirty="0" smtClean="0"/>
                  <a:t> = 0.46</a:t>
                </a:r>
                <a:endParaRPr lang="en-GB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8961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ureTAC_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69"/>
          <a:stretch/>
        </p:blipFill>
        <p:spPr>
          <a:xfrm>
            <a:off x="787400" y="1099364"/>
            <a:ext cx="7556500" cy="2067347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102335"/>
              </p:ext>
            </p:extLst>
          </p:nvPr>
        </p:nvGraphicFramePr>
        <p:xfrm>
          <a:off x="1723206" y="3478165"/>
          <a:ext cx="5697588" cy="208104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49598"/>
                <a:gridCol w="949598"/>
                <a:gridCol w="949598"/>
                <a:gridCol w="949598"/>
                <a:gridCol w="949598"/>
                <a:gridCol w="949598"/>
              </a:tblGrid>
              <a:tr h="346841">
                <a:tc>
                  <a:txBody>
                    <a:bodyPr/>
                    <a:lstStyle/>
                    <a:p>
                      <a:endParaRPr lang="en-GB" sz="1700" dirty="0"/>
                    </a:p>
                  </a:txBody>
                  <a:tcPr marL="85464" marR="85464" marT="42732" marB="42732"/>
                </a:tc>
                <a:tc>
                  <a:txBody>
                    <a:bodyPr/>
                    <a:lstStyle/>
                    <a:p>
                      <a:r>
                        <a:rPr lang="en-GB" sz="1700" dirty="0" smtClean="0"/>
                        <a:t>XPC</a:t>
                      </a:r>
                      <a:endParaRPr lang="en-GB" sz="1700" dirty="0"/>
                    </a:p>
                  </a:txBody>
                  <a:tcPr marL="85464" marR="85464" marT="42732" marB="42732"/>
                </a:tc>
                <a:tc>
                  <a:txBody>
                    <a:bodyPr/>
                    <a:lstStyle/>
                    <a:p>
                      <a:r>
                        <a:rPr lang="en-GB" sz="1700" dirty="0" smtClean="0"/>
                        <a:t>XPB</a:t>
                      </a:r>
                      <a:endParaRPr lang="en-GB" sz="1700" dirty="0"/>
                    </a:p>
                  </a:txBody>
                  <a:tcPr marL="85464" marR="85464" marT="42732" marB="42732"/>
                </a:tc>
                <a:tc>
                  <a:txBody>
                    <a:bodyPr/>
                    <a:lstStyle/>
                    <a:p>
                      <a:r>
                        <a:rPr lang="en-GB" sz="1700" dirty="0" smtClean="0"/>
                        <a:t>XPA</a:t>
                      </a:r>
                      <a:endParaRPr lang="en-GB" sz="1700" dirty="0"/>
                    </a:p>
                  </a:txBody>
                  <a:tcPr marL="85464" marR="85464" marT="42732" marB="42732"/>
                </a:tc>
                <a:tc>
                  <a:txBody>
                    <a:bodyPr/>
                    <a:lstStyle/>
                    <a:p>
                      <a:r>
                        <a:rPr lang="en-GB" sz="1700" dirty="0" smtClean="0"/>
                        <a:t>XPF</a:t>
                      </a:r>
                      <a:endParaRPr lang="en-GB" sz="1700" dirty="0"/>
                    </a:p>
                  </a:txBody>
                  <a:tcPr marL="85464" marR="85464" marT="42732" marB="42732"/>
                </a:tc>
                <a:tc>
                  <a:txBody>
                    <a:bodyPr/>
                    <a:lstStyle/>
                    <a:p>
                      <a:r>
                        <a:rPr lang="en-GB" sz="1700" dirty="0" smtClean="0"/>
                        <a:t>RPA</a:t>
                      </a:r>
                      <a:endParaRPr lang="en-GB" sz="1700" dirty="0"/>
                    </a:p>
                  </a:txBody>
                  <a:tcPr marL="85464" marR="85464" marT="42732" marB="42732"/>
                </a:tc>
              </a:tr>
              <a:tr h="346841">
                <a:tc>
                  <a:txBody>
                    <a:bodyPr/>
                    <a:lstStyle/>
                    <a:p>
                      <a:r>
                        <a:rPr lang="en-GB" sz="1700" b="1" dirty="0" smtClean="0"/>
                        <a:t>XPC</a:t>
                      </a:r>
                      <a:endParaRPr lang="en-GB" sz="1700" b="1" dirty="0"/>
                    </a:p>
                  </a:txBody>
                  <a:tcPr marL="85464" marR="85464" marT="42732" marB="42732"/>
                </a:tc>
                <a:tc>
                  <a:txBody>
                    <a:bodyPr/>
                    <a:lstStyle/>
                    <a:p>
                      <a:r>
                        <a:rPr lang="en-GB" sz="1700" dirty="0" smtClean="0"/>
                        <a:t>x</a:t>
                      </a:r>
                      <a:endParaRPr lang="en-GB" sz="1700" dirty="0"/>
                    </a:p>
                  </a:txBody>
                  <a:tcPr marL="85464" marR="85464" marT="42732" marB="42732"/>
                </a:tc>
                <a:tc>
                  <a:txBody>
                    <a:bodyPr/>
                    <a:lstStyle/>
                    <a:p>
                      <a:r>
                        <a:rPr lang="en-GB" sz="1700" dirty="0" smtClean="0"/>
                        <a:t>x</a:t>
                      </a:r>
                      <a:endParaRPr lang="en-GB" sz="1700" dirty="0"/>
                    </a:p>
                  </a:txBody>
                  <a:tcPr marL="85464" marR="85464" marT="42732" marB="42732"/>
                </a:tc>
                <a:tc>
                  <a:txBody>
                    <a:bodyPr/>
                    <a:lstStyle/>
                    <a:p>
                      <a:r>
                        <a:rPr lang="en-GB" sz="1700" dirty="0" smtClean="0"/>
                        <a:t>x</a:t>
                      </a:r>
                      <a:endParaRPr lang="en-GB" sz="1700" dirty="0"/>
                    </a:p>
                  </a:txBody>
                  <a:tcPr marL="85464" marR="85464" marT="42732" marB="42732"/>
                </a:tc>
                <a:tc>
                  <a:txBody>
                    <a:bodyPr/>
                    <a:lstStyle/>
                    <a:p>
                      <a:r>
                        <a:rPr lang="en-GB" sz="1700" dirty="0" smtClean="0"/>
                        <a:t>x</a:t>
                      </a:r>
                      <a:endParaRPr lang="en-GB" sz="1700" dirty="0"/>
                    </a:p>
                  </a:txBody>
                  <a:tcPr marL="85464" marR="85464" marT="42732" marB="42732"/>
                </a:tc>
                <a:tc>
                  <a:txBody>
                    <a:bodyPr/>
                    <a:lstStyle/>
                    <a:p>
                      <a:r>
                        <a:rPr lang="en-GB" sz="1700" dirty="0" smtClean="0"/>
                        <a:t>x</a:t>
                      </a:r>
                      <a:endParaRPr lang="en-GB" sz="1700" dirty="0"/>
                    </a:p>
                  </a:txBody>
                  <a:tcPr marL="85464" marR="85464" marT="42732" marB="42732"/>
                </a:tc>
              </a:tr>
              <a:tr h="346841">
                <a:tc>
                  <a:txBody>
                    <a:bodyPr/>
                    <a:lstStyle/>
                    <a:p>
                      <a:r>
                        <a:rPr lang="en-GB" sz="1700" b="1" dirty="0" smtClean="0"/>
                        <a:t>XPB</a:t>
                      </a:r>
                      <a:endParaRPr lang="en-GB" sz="1700" b="1" dirty="0"/>
                    </a:p>
                  </a:txBody>
                  <a:tcPr marL="85464" marR="85464" marT="42732" marB="42732"/>
                </a:tc>
                <a:tc>
                  <a:txBody>
                    <a:bodyPr/>
                    <a:lstStyle/>
                    <a:p>
                      <a:endParaRPr lang="en-GB" sz="1700"/>
                    </a:p>
                  </a:txBody>
                  <a:tcPr marL="85464" marR="85464" marT="42732" marB="42732"/>
                </a:tc>
                <a:tc>
                  <a:txBody>
                    <a:bodyPr/>
                    <a:lstStyle/>
                    <a:p>
                      <a:r>
                        <a:rPr lang="en-GB" sz="1700" dirty="0" smtClean="0"/>
                        <a:t>-</a:t>
                      </a:r>
                      <a:endParaRPr lang="en-GB" sz="1700" dirty="0"/>
                    </a:p>
                  </a:txBody>
                  <a:tcPr marL="85464" marR="85464" marT="42732" marB="42732"/>
                </a:tc>
                <a:tc>
                  <a:txBody>
                    <a:bodyPr/>
                    <a:lstStyle/>
                    <a:p>
                      <a:r>
                        <a:rPr lang="en-GB" sz="1700" dirty="0" smtClean="0"/>
                        <a:t>-</a:t>
                      </a:r>
                      <a:endParaRPr lang="en-GB" sz="1700" dirty="0"/>
                    </a:p>
                  </a:txBody>
                  <a:tcPr marL="85464" marR="85464" marT="42732" marB="42732"/>
                </a:tc>
                <a:tc>
                  <a:txBody>
                    <a:bodyPr/>
                    <a:lstStyle/>
                    <a:p>
                      <a:r>
                        <a:rPr lang="en-GB" sz="1700" dirty="0" smtClean="0"/>
                        <a:t>x</a:t>
                      </a:r>
                      <a:endParaRPr lang="en-GB" sz="1700" dirty="0"/>
                    </a:p>
                  </a:txBody>
                  <a:tcPr marL="85464" marR="85464" marT="42732" marB="42732"/>
                </a:tc>
                <a:tc>
                  <a:txBody>
                    <a:bodyPr/>
                    <a:lstStyle/>
                    <a:p>
                      <a:r>
                        <a:rPr lang="en-GB" sz="1700" dirty="0" smtClean="0"/>
                        <a:t>-</a:t>
                      </a:r>
                      <a:endParaRPr lang="en-GB" sz="1700" dirty="0"/>
                    </a:p>
                  </a:txBody>
                  <a:tcPr marL="85464" marR="85464" marT="42732" marB="42732"/>
                </a:tc>
              </a:tr>
              <a:tr h="346841">
                <a:tc>
                  <a:txBody>
                    <a:bodyPr/>
                    <a:lstStyle/>
                    <a:p>
                      <a:r>
                        <a:rPr lang="en-GB" sz="1700" b="1" dirty="0" smtClean="0"/>
                        <a:t>XPA</a:t>
                      </a:r>
                      <a:endParaRPr lang="en-GB" sz="1700" b="1" dirty="0"/>
                    </a:p>
                  </a:txBody>
                  <a:tcPr marL="85464" marR="85464" marT="42732" marB="42732"/>
                </a:tc>
                <a:tc>
                  <a:txBody>
                    <a:bodyPr/>
                    <a:lstStyle/>
                    <a:p>
                      <a:endParaRPr lang="en-GB" sz="1700"/>
                    </a:p>
                  </a:txBody>
                  <a:tcPr marL="85464" marR="85464" marT="42732" marB="42732"/>
                </a:tc>
                <a:tc>
                  <a:txBody>
                    <a:bodyPr/>
                    <a:lstStyle/>
                    <a:p>
                      <a:endParaRPr lang="en-GB" sz="1700"/>
                    </a:p>
                  </a:txBody>
                  <a:tcPr marL="85464" marR="85464" marT="42732" marB="42732"/>
                </a:tc>
                <a:tc>
                  <a:txBody>
                    <a:bodyPr/>
                    <a:lstStyle/>
                    <a:p>
                      <a:r>
                        <a:rPr lang="en-GB" sz="1700" dirty="0" smtClean="0"/>
                        <a:t>-</a:t>
                      </a:r>
                      <a:endParaRPr lang="en-GB" sz="1700" dirty="0"/>
                    </a:p>
                  </a:txBody>
                  <a:tcPr marL="85464" marR="85464" marT="42732" marB="42732"/>
                </a:tc>
                <a:tc>
                  <a:txBody>
                    <a:bodyPr/>
                    <a:lstStyle/>
                    <a:p>
                      <a:r>
                        <a:rPr lang="en-GB" sz="1700" dirty="0" smtClean="0"/>
                        <a:t>x</a:t>
                      </a:r>
                      <a:endParaRPr lang="en-GB" sz="1700" dirty="0"/>
                    </a:p>
                  </a:txBody>
                  <a:tcPr marL="85464" marR="85464" marT="42732" marB="42732"/>
                </a:tc>
                <a:tc>
                  <a:txBody>
                    <a:bodyPr/>
                    <a:lstStyle/>
                    <a:p>
                      <a:r>
                        <a:rPr lang="en-GB" sz="1700" dirty="0" smtClean="0"/>
                        <a:t>x</a:t>
                      </a:r>
                      <a:endParaRPr lang="en-GB" sz="1700" dirty="0"/>
                    </a:p>
                  </a:txBody>
                  <a:tcPr marL="85464" marR="85464" marT="42732" marB="42732"/>
                </a:tc>
              </a:tr>
              <a:tr h="346841">
                <a:tc>
                  <a:txBody>
                    <a:bodyPr/>
                    <a:lstStyle/>
                    <a:p>
                      <a:r>
                        <a:rPr lang="en-GB" sz="1700" b="1" dirty="0" smtClean="0"/>
                        <a:t>XPF</a:t>
                      </a:r>
                      <a:endParaRPr lang="en-GB" sz="1700" b="1" dirty="0"/>
                    </a:p>
                  </a:txBody>
                  <a:tcPr marL="85464" marR="85464" marT="42732" marB="42732"/>
                </a:tc>
                <a:tc>
                  <a:txBody>
                    <a:bodyPr/>
                    <a:lstStyle/>
                    <a:p>
                      <a:endParaRPr lang="en-GB" sz="1700"/>
                    </a:p>
                  </a:txBody>
                  <a:tcPr marL="85464" marR="85464" marT="42732" marB="42732"/>
                </a:tc>
                <a:tc>
                  <a:txBody>
                    <a:bodyPr/>
                    <a:lstStyle/>
                    <a:p>
                      <a:endParaRPr lang="en-GB" sz="1700"/>
                    </a:p>
                  </a:txBody>
                  <a:tcPr marL="85464" marR="85464" marT="42732" marB="42732"/>
                </a:tc>
                <a:tc>
                  <a:txBody>
                    <a:bodyPr/>
                    <a:lstStyle/>
                    <a:p>
                      <a:endParaRPr lang="en-GB" sz="1700"/>
                    </a:p>
                  </a:txBody>
                  <a:tcPr marL="85464" marR="85464" marT="42732" marB="42732"/>
                </a:tc>
                <a:tc>
                  <a:txBody>
                    <a:bodyPr/>
                    <a:lstStyle/>
                    <a:p>
                      <a:r>
                        <a:rPr lang="en-GB" sz="1700" dirty="0" smtClean="0"/>
                        <a:t>-</a:t>
                      </a:r>
                      <a:endParaRPr lang="en-GB" sz="1700" dirty="0"/>
                    </a:p>
                  </a:txBody>
                  <a:tcPr marL="85464" marR="85464" marT="42732" marB="42732"/>
                </a:tc>
                <a:tc>
                  <a:txBody>
                    <a:bodyPr/>
                    <a:lstStyle/>
                    <a:p>
                      <a:r>
                        <a:rPr lang="en-GB" sz="1700" dirty="0" smtClean="0"/>
                        <a:t>-</a:t>
                      </a:r>
                      <a:endParaRPr lang="en-GB" sz="1700" dirty="0"/>
                    </a:p>
                  </a:txBody>
                  <a:tcPr marL="85464" marR="85464" marT="42732" marB="42732"/>
                </a:tc>
              </a:tr>
              <a:tr h="346841">
                <a:tc>
                  <a:txBody>
                    <a:bodyPr/>
                    <a:lstStyle/>
                    <a:p>
                      <a:r>
                        <a:rPr lang="en-GB" sz="1700" b="1" dirty="0" smtClean="0"/>
                        <a:t>RPA</a:t>
                      </a:r>
                      <a:endParaRPr lang="en-GB" sz="1700" b="1" dirty="0"/>
                    </a:p>
                  </a:txBody>
                  <a:tcPr marL="85464" marR="85464" marT="42732" marB="42732"/>
                </a:tc>
                <a:tc>
                  <a:txBody>
                    <a:bodyPr/>
                    <a:lstStyle/>
                    <a:p>
                      <a:endParaRPr lang="en-GB" sz="1700"/>
                    </a:p>
                  </a:txBody>
                  <a:tcPr marL="85464" marR="85464" marT="42732" marB="42732"/>
                </a:tc>
                <a:tc>
                  <a:txBody>
                    <a:bodyPr/>
                    <a:lstStyle/>
                    <a:p>
                      <a:endParaRPr lang="en-GB" sz="1700"/>
                    </a:p>
                  </a:txBody>
                  <a:tcPr marL="85464" marR="85464" marT="42732" marB="42732"/>
                </a:tc>
                <a:tc>
                  <a:txBody>
                    <a:bodyPr/>
                    <a:lstStyle/>
                    <a:p>
                      <a:endParaRPr lang="en-GB" sz="1700" dirty="0"/>
                    </a:p>
                  </a:txBody>
                  <a:tcPr marL="85464" marR="85464" marT="42732" marB="42732"/>
                </a:tc>
                <a:tc>
                  <a:txBody>
                    <a:bodyPr/>
                    <a:lstStyle/>
                    <a:p>
                      <a:endParaRPr lang="en-GB" sz="1700"/>
                    </a:p>
                  </a:txBody>
                  <a:tcPr marL="85464" marR="85464" marT="42732" marB="42732"/>
                </a:tc>
                <a:tc>
                  <a:txBody>
                    <a:bodyPr/>
                    <a:lstStyle/>
                    <a:p>
                      <a:r>
                        <a:rPr lang="en-GB" sz="1700" dirty="0" smtClean="0"/>
                        <a:t>-</a:t>
                      </a:r>
                      <a:endParaRPr lang="en-GB" sz="1700" dirty="0"/>
                    </a:p>
                  </a:txBody>
                  <a:tcPr marL="85464" marR="85464" marT="42732" marB="42732"/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938332" y="2578585"/>
            <a:ext cx="63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FFFF"/>
                </a:solidFill>
              </a:rPr>
              <a:t>DAPI</a:t>
            </a:r>
            <a:endParaRPr lang="en-GB" dirty="0">
              <a:solidFill>
                <a:srgbClr val="00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68588" y="257858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00FF00"/>
                </a:solidFill>
              </a:rPr>
              <a:t>d</a:t>
            </a:r>
            <a:r>
              <a:rPr lang="en-GB" dirty="0" err="1" smtClean="0">
                <a:solidFill>
                  <a:srgbClr val="00FF00"/>
                </a:solidFill>
              </a:rPr>
              <a:t>XPC</a:t>
            </a:r>
            <a:endParaRPr lang="en-GB" dirty="0">
              <a:solidFill>
                <a:srgbClr val="00FF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23693" y="257858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accent2">
                    <a:lumMod val="75000"/>
                  </a:schemeClr>
                </a:solidFill>
              </a:rPr>
              <a:t>i</a:t>
            </a:r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</a:rPr>
              <a:t>XPC</a:t>
            </a:r>
            <a:endParaRPr lang="en-GB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781024" y="2578585"/>
            <a:ext cx="566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>
                <a:solidFill>
                  <a:srgbClr val="FF0000"/>
                </a:solidFill>
              </a:rPr>
              <a:t>EdU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19130" y="6342704"/>
            <a:ext cx="410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collaboration with Simon Eck (AG Rohr)</a:t>
            </a:r>
            <a:endParaRPr lang="en-US" dirty="0"/>
          </a:p>
        </p:txBody>
      </p:sp>
      <p:sp>
        <p:nvSpPr>
          <p:cNvPr id="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17632" y="275278"/>
            <a:ext cx="8382000" cy="830997"/>
          </a:xfrm>
        </p:spPr>
        <p:txBody>
          <a:bodyPr wrap="square" anchor="t">
            <a:spAutoFit/>
          </a:bodyPr>
          <a:lstStyle/>
          <a:p>
            <a:pPr algn="l"/>
            <a:r>
              <a:rPr lang="en-US" sz="2400" b="1" dirty="0" smtClean="0">
                <a:solidFill>
                  <a:srgbClr val="1F497D"/>
                </a:solidFill>
                <a:latin typeface="+mn-lt"/>
                <a:cs typeface="Garamond"/>
              </a:rPr>
              <a:t>Simultaneous measurement of two repair proteins allows cross-correlation analysis</a:t>
            </a:r>
            <a:endParaRPr lang="en-US" sz="2400" dirty="0">
              <a:latin typeface="+mn-lt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675841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464</Words>
  <Application>Microsoft Macintosh PowerPoint</Application>
  <PresentationFormat>On-screen Show (4:3)</PresentationFormat>
  <Paragraphs>132</Paragraphs>
  <Slides>15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Co-regulation  of NER repair factor expression</vt:lpstr>
      <vt:lpstr>PowerPoint Presentation</vt:lpstr>
      <vt:lpstr>PowerPoint Presentation</vt:lpstr>
      <vt:lpstr>PowerPoint Presentation</vt:lpstr>
      <vt:lpstr>Direct readout for repaired DNA</vt:lpstr>
      <vt:lpstr>Slow repair with large cell-to-cell variability</vt:lpstr>
      <vt:lpstr>PowerPoint Presentation</vt:lpstr>
      <vt:lpstr>PowerPoint Presentation</vt:lpstr>
      <vt:lpstr>Simultaneous measurement of two repair proteins allows cross-correlation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German Cancer Research Center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Robust DNA Repair through Collective Rate Control</dc:title>
  <dc:creator>Tim Heinemann</dc:creator>
  <cp:lastModifiedBy>Tim Heinemann</cp:lastModifiedBy>
  <cp:revision>12</cp:revision>
  <dcterms:created xsi:type="dcterms:W3CDTF">2014-11-16T11:28:29Z</dcterms:created>
  <dcterms:modified xsi:type="dcterms:W3CDTF">2014-11-16T13:45:16Z</dcterms:modified>
</cp:coreProperties>
</file>